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6" r:id="rId3"/>
    <p:sldId id="274" r:id="rId4"/>
    <p:sldId id="278" r:id="rId5"/>
    <p:sldId id="275" r:id="rId6"/>
    <p:sldId id="269" r:id="rId7"/>
    <p:sldId id="260" r:id="rId8"/>
    <p:sldId id="277" r:id="rId9"/>
    <p:sldId id="262" r:id="rId10"/>
    <p:sldId id="279" r:id="rId11"/>
    <p:sldId id="281" r:id="rId12"/>
    <p:sldId id="282" r:id="rId13"/>
    <p:sldId id="261" r:id="rId14"/>
    <p:sldId id="283" r:id="rId15"/>
    <p:sldId id="284" r:id="rId16"/>
    <p:sldId id="285" r:id="rId17"/>
    <p:sldId id="266" r:id="rId18"/>
    <p:sldId id="272" r:id="rId19"/>
    <p:sldId id="267" r:id="rId20"/>
    <p:sldId id="268" r:id="rId21"/>
    <p:sldId id="287" r:id="rId22"/>
    <p:sldId id="270" r:id="rId23"/>
    <p:sldId id="273"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3" autoAdjust="0"/>
    <p:restoredTop sz="77215" autoAdjust="0"/>
  </p:normalViewPr>
  <p:slideViewPr>
    <p:cSldViewPr snapToGrid="0">
      <p:cViewPr varScale="1">
        <p:scale>
          <a:sx n="114" d="100"/>
          <a:sy n="114" d="100"/>
        </p:scale>
        <p:origin x="137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2" d="100"/>
          <a:sy n="122" d="100"/>
        </p:scale>
        <p:origin x="41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DF180-FB19-4E63-A991-1A6C60D30AE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D47BC8F-3141-4469-BAAA-27ED82BD9292}">
      <dgm:prSet phldrT="[Text]"/>
      <dgm:spPr/>
      <dgm:t>
        <a:bodyPr/>
        <a:lstStyle/>
        <a:p>
          <a:r>
            <a:rPr lang="en-US" dirty="0" smtClean="0"/>
            <a:t>Write Algorithm Code</a:t>
          </a:r>
          <a:endParaRPr lang="en-US" dirty="0"/>
        </a:p>
      </dgm:t>
    </dgm:pt>
    <dgm:pt modelId="{EC3FF867-EBC0-4BBF-BDB0-20B98EF1EA31}" type="parTrans" cxnId="{515388AF-17F0-4772-ACBA-D4C39A3B67A0}">
      <dgm:prSet/>
      <dgm:spPr/>
      <dgm:t>
        <a:bodyPr/>
        <a:lstStyle/>
        <a:p>
          <a:endParaRPr lang="en-US"/>
        </a:p>
      </dgm:t>
    </dgm:pt>
    <dgm:pt modelId="{D6978268-04A3-4D8D-BA34-F277F5043D13}" type="sibTrans" cxnId="{515388AF-17F0-4772-ACBA-D4C39A3B67A0}">
      <dgm:prSet/>
      <dgm:spPr/>
      <dgm:t>
        <a:bodyPr/>
        <a:lstStyle/>
        <a:p>
          <a:endParaRPr lang="en-US"/>
        </a:p>
      </dgm:t>
    </dgm:pt>
    <dgm:pt modelId="{A24776F0-3E4A-40DA-8BB8-0B243F22561D}">
      <dgm:prSet phldrT="[Text]"/>
      <dgm:spPr/>
      <dgm:t>
        <a:bodyPr/>
        <a:lstStyle/>
        <a:p>
          <a:r>
            <a:rPr lang="en-US" dirty="0" smtClean="0"/>
            <a:t>Build Container</a:t>
          </a:r>
          <a:endParaRPr lang="en-US" dirty="0"/>
        </a:p>
      </dgm:t>
    </dgm:pt>
    <dgm:pt modelId="{ACF470C7-27B9-406C-A7C4-0DC865C5D175}" type="parTrans" cxnId="{EB3DA91F-23D0-4C1E-9CAE-5FCA928F7054}">
      <dgm:prSet/>
      <dgm:spPr/>
      <dgm:t>
        <a:bodyPr/>
        <a:lstStyle/>
        <a:p>
          <a:endParaRPr lang="en-US"/>
        </a:p>
      </dgm:t>
    </dgm:pt>
    <dgm:pt modelId="{9C7BF448-1F5D-4518-842E-5AF3F5AAC18D}" type="sibTrans" cxnId="{EB3DA91F-23D0-4C1E-9CAE-5FCA928F7054}">
      <dgm:prSet/>
      <dgm:spPr/>
      <dgm:t>
        <a:bodyPr/>
        <a:lstStyle/>
        <a:p>
          <a:endParaRPr lang="en-US"/>
        </a:p>
      </dgm:t>
    </dgm:pt>
    <dgm:pt modelId="{DCCADAA4-E894-4919-A3A8-8CC9DBB511E8}">
      <dgm:prSet phldrT="[Text]"/>
      <dgm:spPr/>
      <dgm:t>
        <a:bodyPr/>
        <a:lstStyle/>
        <a:p>
          <a:r>
            <a:rPr lang="en-US" dirty="0" smtClean="0"/>
            <a:t>Upload Container</a:t>
          </a:r>
          <a:endParaRPr lang="en-US" dirty="0"/>
        </a:p>
      </dgm:t>
    </dgm:pt>
    <dgm:pt modelId="{6EAFC114-093A-4BBB-B729-CF1F08DA4DCB}" type="parTrans" cxnId="{678EB08B-E7E3-42B5-9766-4B2F4D31EF04}">
      <dgm:prSet/>
      <dgm:spPr/>
      <dgm:t>
        <a:bodyPr/>
        <a:lstStyle/>
        <a:p>
          <a:endParaRPr lang="en-US"/>
        </a:p>
      </dgm:t>
    </dgm:pt>
    <dgm:pt modelId="{1C2F1521-E62D-441C-BDD2-B709C0AE0B6C}" type="sibTrans" cxnId="{678EB08B-E7E3-42B5-9766-4B2F4D31EF04}">
      <dgm:prSet/>
      <dgm:spPr/>
      <dgm:t>
        <a:bodyPr/>
        <a:lstStyle/>
        <a:p>
          <a:endParaRPr lang="en-US"/>
        </a:p>
      </dgm:t>
    </dgm:pt>
    <dgm:pt modelId="{7A2BBF8F-7A4B-44AF-A285-615479240EF4}">
      <dgm:prSet phldrT="[Text]"/>
      <dgm:spPr/>
      <dgm:t>
        <a:bodyPr/>
        <a:lstStyle/>
        <a:p>
          <a:r>
            <a:rPr lang="en-US" dirty="0" smtClean="0"/>
            <a:t>Run Container on </a:t>
          </a:r>
          <a:r>
            <a:rPr lang="en-US" dirty="0" err="1" smtClean="0"/>
            <a:t>SageMaker</a:t>
          </a:r>
          <a:endParaRPr lang="en-US" dirty="0"/>
        </a:p>
      </dgm:t>
    </dgm:pt>
    <dgm:pt modelId="{24A90271-9879-4168-896D-1C7F882955C7}" type="parTrans" cxnId="{72E3DE9D-5E28-4BF5-9554-E6DEFCF01E7B}">
      <dgm:prSet/>
      <dgm:spPr/>
      <dgm:t>
        <a:bodyPr/>
        <a:lstStyle/>
        <a:p>
          <a:endParaRPr lang="en-US"/>
        </a:p>
      </dgm:t>
    </dgm:pt>
    <dgm:pt modelId="{59BB7783-6013-4933-A15A-A5853F4CF828}" type="sibTrans" cxnId="{72E3DE9D-5E28-4BF5-9554-E6DEFCF01E7B}">
      <dgm:prSet/>
      <dgm:spPr/>
      <dgm:t>
        <a:bodyPr/>
        <a:lstStyle/>
        <a:p>
          <a:endParaRPr lang="en-US"/>
        </a:p>
      </dgm:t>
    </dgm:pt>
    <dgm:pt modelId="{81E8E856-D0A2-4327-BD83-1272EA4C4854}">
      <dgm:prSet phldrT="[Text]"/>
      <dgm:spPr/>
      <dgm:t>
        <a:bodyPr/>
        <a:lstStyle/>
        <a:p>
          <a:r>
            <a:rPr lang="en-US" dirty="0" smtClean="0"/>
            <a:t>Review Algorithm Performance</a:t>
          </a:r>
          <a:endParaRPr lang="en-US" dirty="0"/>
        </a:p>
      </dgm:t>
    </dgm:pt>
    <dgm:pt modelId="{835971F0-DEE9-4FEA-BD3E-53A5EA9D859D}" type="parTrans" cxnId="{5DB2A914-B87D-4886-97AD-F86F67F26C11}">
      <dgm:prSet/>
      <dgm:spPr/>
      <dgm:t>
        <a:bodyPr/>
        <a:lstStyle/>
        <a:p>
          <a:endParaRPr lang="en-US"/>
        </a:p>
      </dgm:t>
    </dgm:pt>
    <dgm:pt modelId="{0FB48F60-2C64-46C7-84B3-6B174D2C597C}" type="sibTrans" cxnId="{5DB2A914-B87D-4886-97AD-F86F67F26C11}">
      <dgm:prSet/>
      <dgm:spPr/>
      <dgm:t>
        <a:bodyPr/>
        <a:lstStyle/>
        <a:p>
          <a:endParaRPr lang="en-US"/>
        </a:p>
      </dgm:t>
    </dgm:pt>
    <dgm:pt modelId="{2BB6DD44-F98E-4579-A083-4757BFBEE249}" type="pres">
      <dgm:prSet presAssocID="{A4EDF180-FB19-4E63-A991-1A6C60D30AE2}" presName="cycle" presStyleCnt="0">
        <dgm:presLayoutVars>
          <dgm:dir/>
          <dgm:resizeHandles val="exact"/>
        </dgm:presLayoutVars>
      </dgm:prSet>
      <dgm:spPr/>
      <dgm:t>
        <a:bodyPr/>
        <a:lstStyle/>
        <a:p>
          <a:endParaRPr lang="en-US"/>
        </a:p>
      </dgm:t>
    </dgm:pt>
    <dgm:pt modelId="{350CC6CA-BEB5-4061-B78E-CFE8D3547E06}" type="pres">
      <dgm:prSet presAssocID="{DD47BC8F-3141-4469-BAAA-27ED82BD9292}" presName="node" presStyleLbl="node1" presStyleIdx="0" presStyleCnt="5">
        <dgm:presLayoutVars>
          <dgm:bulletEnabled val="1"/>
        </dgm:presLayoutVars>
      </dgm:prSet>
      <dgm:spPr/>
      <dgm:t>
        <a:bodyPr/>
        <a:lstStyle/>
        <a:p>
          <a:endParaRPr lang="en-US"/>
        </a:p>
      </dgm:t>
    </dgm:pt>
    <dgm:pt modelId="{4E1C15BE-09B5-44F2-B3CA-7E8892743169}" type="pres">
      <dgm:prSet presAssocID="{DD47BC8F-3141-4469-BAAA-27ED82BD9292}" presName="spNode" presStyleCnt="0"/>
      <dgm:spPr/>
    </dgm:pt>
    <dgm:pt modelId="{6C1A2A4B-B2D8-4239-A86B-ED11F2B4576C}" type="pres">
      <dgm:prSet presAssocID="{D6978268-04A3-4D8D-BA34-F277F5043D13}" presName="sibTrans" presStyleLbl="sibTrans1D1" presStyleIdx="0" presStyleCnt="5"/>
      <dgm:spPr/>
      <dgm:t>
        <a:bodyPr/>
        <a:lstStyle/>
        <a:p>
          <a:endParaRPr lang="en-US"/>
        </a:p>
      </dgm:t>
    </dgm:pt>
    <dgm:pt modelId="{7F32A5D1-F6D2-4FF3-8E16-7841AB8BAB86}" type="pres">
      <dgm:prSet presAssocID="{A24776F0-3E4A-40DA-8BB8-0B243F22561D}" presName="node" presStyleLbl="node1" presStyleIdx="1" presStyleCnt="5">
        <dgm:presLayoutVars>
          <dgm:bulletEnabled val="1"/>
        </dgm:presLayoutVars>
      </dgm:prSet>
      <dgm:spPr/>
      <dgm:t>
        <a:bodyPr/>
        <a:lstStyle/>
        <a:p>
          <a:endParaRPr lang="en-US"/>
        </a:p>
      </dgm:t>
    </dgm:pt>
    <dgm:pt modelId="{C6540454-5CFD-4B84-BC69-2981252A17D3}" type="pres">
      <dgm:prSet presAssocID="{A24776F0-3E4A-40DA-8BB8-0B243F22561D}" presName="spNode" presStyleCnt="0"/>
      <dgm:spPr/>
    </dgm:pt>
    <dgm:pt modelId="{C827D7B8-43C4-4BCA-9E9B-DC1336673160}" type="pres">
      <dgm:prSet presAssocID="{9C7BF448-1F5D-4518-842E-5AF3F5AAC18D}" presName="sibTrans" presStyleLbl="sibTrans1D1" presStyleIdx="1" presStyleCnt="5"/>
      <dgm:spPr/>
      <dgm:t>
        <a:bodyPr/>
        <a:lstStyle/>
        <a:p>
          <a:endParaRPr lang="en-US"/>
        </a:p>
      </dgm:t>
    </dgm:pt>
    <dgm:pt modelId="{C549D3F0-1743-404E-B538-F9E9F9B3295A}" type="pres">
      <dgm:prSet presAssocID="{DCCADAA4-E894-4919-A3A8-8CC9DBB511E8}" presName="node" presStyleLbl="node1" presStyleIdx="2" presStyleCnt="5">
        <dgm:presLayoutVars>
          <dgm:bulletEnabled val="1"/>
        </dgm:presLayoutVars>
      </dgm:prSet>
      <dgm:spPr/>
      <dgm:t>
        <a:bodyPr/>
        <a:lstStyle/>
        <a:p>
          <a:endParaRPr lang="en-US"/>
        </a:p>
      </dgm:t>
    </dgm:pt>
    <dgm:pt modelId="{FE69E17D-F876-42EC-AA39-917DEC8B35BF}" type="pres">
      <dgm:prSet presAssocID="{DCCADAA4-E894-4919-A3A8-8CC9DBB511E8}" presName="spNode" presStyleCnt="0"/>
      <dgm:spPr/>
    </dgm:pt>
    <dgm:pt modelId="{4C793700-E00E-4646-A479-8FE888CA14F9}" type="pres">
      <dgm:prSet presAssocID="{1C2F1521-E62D-441C-BDD2-B709C0AE0B6C}" presName="sibTrans" presStyleLbl="sibTrans1D1" presStyleIdx="2" presStyleCnt="5"/>
      <dgm:spPr/>
      <dgm:t>
        <a:bodyPr/>
        <a:lstStyle/>
        <a:p>
          <a:endParaRPr lang="en-US"/>
        </a:p>
      </dgm:t>
    </dgm:pt>
    <dgm:pt modelId="{7EF5B919-3CA7-4C5E-B0DD-317607FE3645}" type="pres">
      <dgm:prSet presAssocID="{7A2BBF8F-7A4B-44AF-A285-615479240EF4}" presName="node" presStyleLbl="node1" presStyleIdx="3" presStyleCnt="5">
        <dgm:presLayoutVars>
          <dgm:bulletEnabled val="1"/>
        </dgm:presLayoutVars>
      </dgm:prSet>
      <dgm:spPr/>
      <dgm:t>
        <a:bodyPr/>
        <a:lstStyle/>
        <a:p>
          <a:endParaRPr lang="en-US"/>
        </a:p>
      </dgm:t>
    </dgm:pt>
    <dgm:pt modelId="{588413FF-5D99-4CAE-86EA-1A437357D6B8}" type="pres">
      <dgm:prSet presAssocID="{7A2BBF8F-7A4B-44AF-A285-615479240EF4}" presName="spNode" presStyleCnt="0"/>
      <dgm:spPr/>
    </dgm:pt>
    <dgm:pt modelId="{B94A0789-7AD2-4F8F-8ED3-A9328EF2E4D8}" type="pres">
      <dgm:prSet presAssocID="{59BB7783-6013-4933-A15A-A5853F4CF828}" presName="sibTrans" presStyleLbl="sibTrans1D1" presStyleIdx="3" presStyleCnt="5"/>
      <dgm:spPr/>
      <dgm:t>
        <a:bodyPr/>
        <a:lstStyle/>
        <a:p>
          <a:endParaRPr lang="en-US"/>
        </a:p>
      </dgm:t>
    </dgm:pt>
    <dgm:pt modelId="{688F12A1-E5E0-4705-B3FD-2D14C0D917AE}" type="pres">
      <dgm:prSet presAssocID="{81E8E856-D0A2-4327-BD83-1272EA4C4854}" presName="node" presStyleLbl="node1" presStyleIdx="4" presStyleCnt="5">
        <dgm:presLayoutVars>
          <dgm:bulletEnabled val="1"/>
        </dgm:presLayoutVars>
      </dgm:prSet>
      <dgm:spPr/>
      <dgm:t>
        <a:bodyPr/>
        <a:lstStyle/>
        <a:p>
          <a:endParaRPr lang="en-US"/>
        </a:p>
      </dgm:t>
    </dgm:pt>
    <dgm:pt modelId="{DD27A8B7-6E92-4687-A3A6-7794C5BB346B}" type="pres">
      <dgm:prSet presAssocID="{81E8E856-D0A2-4327-BD83-1272EA4C4854}" presName="spNode" presStyleCnt="0"/>
      <dgm:spPr/>
    </dgm:pt>
    <dgm:pt modelId="{5A7D05A6-A090-4E40-9128-F3024900DD95}" type="pres">
      <dgm:prSet presAssocID="{0FB48F60-2C64-46C7-84B3-6B174D2C597C}" presName="sibTrans" presStyleLbl="sibTrans1D1" presStyleIdx="4" presStyleCnt="5"/>
      <dgm:spPr/>
      <dgm:t>
        <a:bodyPr/>
        <a:lstStyle/>
        <a:p>
          <a:endParaRPr lang="en-US"/>
        </a:p>
      </dgm:t>
    </dgm:pt>
  </dgm:ptLst>
  <dgm:cxnLst>
    <dgm:cxn modelId="{F3B9333C-FFA1-42B0-89B6-6A05397165D9}" type="presOf" srcId="{A4EDF180-FB19-4E63-A991-1A6C60D30AE2}" destId="{2BB6DD44-F98E-4579-A083-4757BFBEE249}" srcOrd="0" destOrd="0" presId="urn:microsoft.com/office/officeart/2005/8/layout/cycle5"/>
    <dgm:cxn modelId="{678EB08B-E7E3-42B5-9766-4B2F4D31EF04}" srcId="{A4EDF180-FB19-4E63-A991-1A6C60D30AE2}" destId="{DCCADAA4-E894-4919-A3A8-8CC9DBB511E8}" srcOrd="2" destOrd="0" parTransId="{6EAFC114-093A-4BBB-B729-CF1F08DA4DCB}" sibTransId="{1C2F1521-E62D-441C-BDD2-B709C0AE0B6C}"/>
    <dgm:cxn modelId="{58A8DCB0-DCAE-417A-A1AD-537B74B99F79}" type="presOf" srcId="{59BB7783-6013-4933-A15A-A5853F4CF828}" destId="{B94A0789-7AD2-4F8F-8ED3-A9328EF2E4D8}" srcOrd="0" destOrd="0" presId="urn:microsoft.com/office/officeart/2005/8/layout/cycle5"/>
    <dgm:cxn modelId="{8110ECF2-8493-4BDC-9994-41BCF5F12F97}" type="presOf" srcId="{0FB48F60-2C64-46C7-84B3-6B174D2C597C}" destId="{5A7D05A6-A090-4E40-9128-F3024900DD95}" srcOrd="0" destOrd="0" presId="urn:microsoft.com/office/officeart/2005/8/layout/cycle5"/>
    <dgm:cxn modelId="{72E3DE9D-5E28-4BF5-9554-E6DEFCF01E7B}" srcId="{A4EDF180-FB19-4E63-A991-1A6C60D30AE2}" destId="{7A2BBF8F-7A4B-44AF-A285-615479240EF4}" srcOrd="3" destOrd="0" parTransId="{24A90271-9879-4168-896D-1C7F882955C7}" sibTransId="{59BB7783-6013-4933-A15A-A5853F4CF828}"/>
    <dgm:cxn modelId="{1F16A7F7-8A77-4C7C-A800-25B3A2B61BD9}" type="presOf" srcId="{81E8E856-D0A2-4327-BD83-1272EA4C4854}" destId="{688F12A1-E5E0-4705-B3FD-2D14C0D917AE}" srcOrd="0" destOrd="0" presId="urn:microsoft.com/office/officeart/2005/8/layout/cycle5"/>
    <dgm:cxn modelId="{515388AF-17F0-4772-ACBA-D4C39A3B67A0}" srcId="{A4EDF180-FB19-4E63-A991-1A6C60D30AE2}" destId="{DD47BC8F-3141-4469-BAAA-27ED82BD9292}" srcOrd="0" destOrd="0" parTransId="{EC3FF867-EBC0-4BBF-BDB0-20B98EF1EA31}" sibTransId="{D6978268-04A3-4D8D-BA34-F277F5043D13}"/>
    <dgm:cxn modelId="{5C408045-9531-444F-9741-38B1F3ADA5FF}" type="presOf" srcId="{D6978268-04A3-4D8D-BA34-F277F5043D13}" destId="{6C1A2A4B-B2D8-4239-A86B-ED11F2B4576C}" srcOrd="0" destOrd="0" presId="urn:microsoft.com/office/officeart/2005/8/layout/cycle5"/>
    <dgm:cxn modelId="{14AB3E35-51FD-480C-9CE1-5AADF2BB28DE}" type="presOf" srcId="{7A2BBF8F-7A4B-44AF-A285-615479240EF4}" destId="{7EF5B919-3CA7-4C5E-B0DD-317607FE3645}" srcOrd="0" destOrd="0" presId="urn:microsoft.com/office/officeart/2005/8/layout/cycle5"/>
    <dgm:cxn modelId="{8F24ECD0-FEE5-4744-AF96-BF68BAB9FB37}" type="presOf" srcId="{DCCADAA4-E894-4919-A3A8-8CC9DBB511E8}" destId="{C549D3F0-1743-404E-B538-F9E9F9B3295A}" srcOrd="0" destOrd="0" presId="urn:microsoft.com/office/officeart/2005/8/layout/cycle5"/>
    <dgm:cxn modelId="{FC8B892B-F0CC-4D5E-B304-93EBCA27C1CF}" type="presOf" srcId="{DD47BC8F-3141-4469-BAAA-27ED82BD9292}" destId="{350CC6CA-BEB5-4061-B78E-CFE8D3547E06}" srcOrd="0" destOrd="0" presId="urn:microsoft.com/office/officeart/2005/8/layout/cycle5"/>
    <dgm:cxn modelId="{EFAECC3F-35C7-447E-9CDF-E583184D42B7}" type="presOf" srcId="{A24776F0-3E4A-40DA-8BB8-0B243F22561D}" destId="{7F32A5D1-F6D2-4FF3-8E16-7841AB8BAB86}" srcOrd="0" destOrd="0" presId="urn:microsoft.com/office/officeart/2005/8/layout/cycle5"/>
    <dgm:cxn modelId="{E011D7A5-E4E3-4BAA-A0CF-447AB9277F19}" type="presOf" srcId="{9C7BF448-1F5D-4518-842E-5AF3F5AAC18D}" destId="{C827D7B8-43C4-4BCA-9E9B-DC1336673160}" srcOrd="0" destOrd="0" presId="urn:microsoft.com/office/officeart/2005/8/layout/cycle5"/>
    <dgm:cxn modelId="{EB3DA91F-23D0-4C1E-9CAE-5FCA928F7054}" srcId="{A4EDF180-FB19-4E63-A991-1A6C60D30AE2}" destId="{A24776F0-3E4A-40DA-8BB8-0B243F22561D}" srcOrd="1" destOrd="0" parTransId="{ACF470C7-27B9-406C-A7C4-0DC865C5D175}" sibTransId="{9C7BF448-1F5D-4518-842E-5AF3F5AAC18D}"/>
    <dgm:cxn modelId="{5DB2A914-B87D-4886-97AD-F86F67F26C11}" srcId="{A4EDF180-FB19-4E63-A991-1A6C60D30AE2}" destId="{81E8E856-D0A2-4327-BD83-1272EA4C4854}" srcOrd="4" destOrd="0" parTransId="{835971F0-DEE9-4FEA-BD3E-53A5EA9D859D}" sibTransId="{0FB48F60-2C64-46C7-84B3-6B174D2C597C}"/>
    <dgm:cxn modelId="{26A24EF1-511E-4F1F-969E-1C1CC1647241}" type="presOf" srcId="{1C2F1521-E62D-441C-BDD2-B709C0AE0B6C}" destId="{4C793700-E00E-4646-A479-8FE888CA14F9}" srcOrd="0" destOrd="0" presId="urn:microsoft.com/office/officeart/2005/8/layout/cycle5"/>
    <dgm:cxn modelId="{AE726471-4D72-428C-A62C-C451B139EBBD}" type="presParOf" srcId="{2BB6DD44-F98E-4579-A083-4757BFBEE249}" destId="{350CC6CA-BEB5-4061-B78E-CFE8D3547E06}" srcOrd="0" destOrd="0" presId="urn:microsoft.com/office/officeart/2005/8/layout/cycle5"/>
    <dgm:cxn modelId="{20E1523D-DE61-489E-AAD2-CA2C372913C2}" type="presParOf" srcId="{2BB6DD44-F98E-4579-A083-4757BFBEE249}" destId="{4E1C15BE-09B5-44F2-B3CA-7E8892743169}" srcOrd="1" destOrd="0" presId="urn:microsoft.com/office/officeart/2005/8/layout/cycle5"/>
    <dgm:cxn modelId="{EC2DE289-23EA-4DAB-8EBC-F7E22B4B0722}" type="presParOf" srcId="{2BB6DD44-F98E-4579-A083-4757BFBEE249}" destId="{6C1A2A4B-B2D8-4239-A86B-ED11F2B4576C}" srcOrd="2" destOrd="0" presId="urn:microsoft.com/office/officeart/2005/8/layout/cycle5"/>
    <dgm:cxn modelId="{F894EF08-7F5B-44F2-99E9-835235730796}" type="presParOf" srcId="{2BB6DD44-F98E-4579-A083-4757BFBEE249}" destId="{7F32A5D1-F6D2-4FF3-8E16-7841AB8BAB86}" srcOrd="3" destOrd="0" presId="urn:microsoft.com/office/officeart/2005/8/layout/cycle5"/>
    <dgm:cxn modelId="{F55D77E2-B5FE-403E-A3AF-D041C7C202AC}" type="presParOf" srcId="{2BB6DD44-F98E-4579-A083-4757BFBEE249}" destId="{C6540454-5CFD-4B84-BC69-2981252A17D3}" srcOrd="4" destOrd="0" presId="urn:microsoft.com/office/officeart/2005/8/layout/cycle5"/>
    <dgm:cxn modelId="{E79182FA-5062-4B8A-8195-27D89CAAC1B6}" type="presParOf" srcId="{2BB6DD44-F98E-4579-A083-4757BFBEE249}" destId="{C827D7B8-43C4-4BCA-9E9B-DC1336673160}" srcOrd="5" destOrd="0" presId="urn:microsoft.com/office/officeart/2005/8/layout/cycle5"/>
    <dgm:cxn modelId="{F91677B5-CC46-4832-9D71-8C734159F953}" type="presParOf" srcId="{2BB6DD44-F98E-4579-A083-4757BFBEE249}" destId="{C549D3F0-1743-404E-B538-F9E9F9B3295A}" srcOrd="6" destOrd="0" presId="urn:microsoft.com/office/officeart/2005/8/layout/cycle5"/>
    <dgm:cxn modelId="{895390B9-60BD-42D5-BAFC-305C91D2B5D0}" type="presParOf" srcId="{2BB6DD44-F98E-4579-A083-4757BFBEE249}" destId="{FE69E17D-F876-42EC-AA39-917DEC8B35BF}" srcOrd="7" destOrd="0" presId="urn:microsoft.com/office/officeart/2005/8/layout/cycle5"/>
    <dgm:cxn modelId="{0F1F0A97-4712-4187-865F-8B70301AD018}" type="presParOf" srcId="{2BB6DD44-F98E-4579-A083-4757BFBEE249}" destId="{4C793700-E00E-4646-A479-8FE888CA14F9}" srcOrd="8" destOrd="0" presId="urn:microsoft.com/office/officeart/2005/8/layout/cycle5"/>
    <dgm:cxn modelId="{6F9CF01E-9AC4-4117-8538-D2A9366F3FFD}" type="presParOf" srcId="{2BB6DD44-F98E-4579-A083-4757BFBEE249}" destId="{7EF5B919-3CA7-4C5E-B0DD-317607FE3645}" srcOrd="9" destOrd="0" presId="urn:microsoft.com/office/officeart/2005/8/layout/cycle5"/>
    <dgm:cxn modelId="{58B5B090-880D-4B28-ADC0-34A9F8C31DDA}" type="presParOf" srcId="{2BB6DD44-F98E-4579-A083-4757BFBEE249}" destId="{588413FF-5D99-4CAE-86EA-1A437357D6B8}" srcOrd="10" destOrd="0" presId="urn:microsoft.com/office/officeart/2005/8/layout/cycle5"/>
    <dgm:cxn modelId="{E619D17E-C707-4FCF-9A42-D1675ACEBDD2}" type="presParOf" srcId="{2BB6DD44-F98E-4579-A083-4757BFBEE249}" destId="{B94A0789-7AD2-4F8F-8ED3-A9328EF2E4D8}" srcOrd="11" destOrd="0" presId="urn:microsoft.com/office/officeart/2005/8/layout/cycle5"/>
    <dgm:cxn modelId="{E65CEEEE-93A5-472B-9130-3EBF0067CA46}" type="presParOf" srcId="{2BB6DD44-F98E-4579-A083-4757BFBEE249}" destId="{688F12A1-E5E0-4705-B3FD-2D14C0D917AE}" srcOrd="12" destOrd="0" presId="urn:microsoft.com/office/officeart/2005/8/layout/cycle5"/>
    <dgm:cxn modelId="{B35D7E5A-C8EB-4AF2-B010-897281F4A828}" type="presParOf" srcId="{2BB6DD44-F98E-4579-A083-4757BFBEE249}" destId="{DD27A8B7-6E92-4687-A3A6-7794C5BB346B}" srcOrd="13" destOrd="0" presId="urn:microsoft.com/office/officeart/2005/8/layout/cycle5"/>
    <dgm:cxn modelId="{EDFF730E-44BC-4AB0-B133-C1B756A8D2A7}" type="presParOf" srcId="{2BB6DD44-F98E-4579-A083-4757BFBEE249}" destId="{5A7D05A6-A090-4E40-9128-F3024900DD9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2A75E-B050-4955-A4FC-2ADE20D00A1A}"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B8801CD0-8A08-45BF-AB33-6AF56A2BFF10}">
      <dgm:prSet phldrT="[Text]"/>
      <dgm:spPr/>
      <dgm:t>
        <a:bodyPr/>
        <a:lstStyle/>
        <a:p>
          <a:r>
            <a:rPr lang="en-US" dirty="0" err="1" smtClean="0"/>
            <a:t>iota_notebook_containers</a:t>
          </a:r>
          <a:r>
            <a:rPr lang="en-US" dirty="0" smtClean="0"/>
            <a:t> Plugin</a:t>
          </a:r>
          <a:endParaRPr lang="en-US" dirty="0"/>
        </a:p>
      </dgm:t>
    </dgm:pt>
    <dgm:pt modelId="{917AA59B-E3B1-4530-9792-6B7B5CDDCD84}" type="parTrans" cxnId="{8FEEFAB4-99FD-46F4-9A0E-5FF9745991C6}">
      <dgm:prSet/>
      <dgm:spPr/>
      <dgm:t>
        <a:bodyPr/>
        <a:lstStyle/>
        <a:p>
          <a:endParaRPr lang="en-US"/>
        </a:p>
      </dgm:t>
    </dgm:pt>
    <dgm:pt modelId="{11697E17-70A6-4DC2-89C2-035016FD20B6}" type="sibTrans" cxnId="{8FEEFAB4-99FD-46F4-9A0E-5FF9745991C6}">
      <dgm:prSet/>
      <dgm:spPr/>
      <dgm:t>
        <a:bodyPr/>
        <a:lstStyle/>
        <a:p>
          <a:endParaRPr lang="en-US"/>
        </a:p>
      </dgm:t>
    </dgm:pt>
    <dgm:pt modelId="{76DB59D3-1366-4401-9562-E748954C6A80}">
      <dgm:prSet phldrT="[Text]"/>
      <dgm:spPr/>
      <dgm:t>
        <a:bodyPr/>
        <a:lstStyle/>
        <a:p>
          <a:r>
            <a:rPr lang="en-US" dirty="0" smtClean="0"/>
            <a:t>install.sh</a:t>
          </a:r>
          <a:endParaRPr lang="en-US" dirty="0"/>
        </a:p>
      </dgm:t>
    </dgm:pt>
    <dgm:pt modelId="{FD167AF7-9970-409F-AB1F-215929C85BA0}" type="parTrans" cxnId="{FBB1A1FA-D9DB-49D2-BE4A-63EFAC593F6B}">
      <dgm:prSet/>
      <dgm:spPr/>
      <dgm:t>
        <a:bodyPr/>
        <a:lstStyle/>
        <a:p>
          <a:endParaRPr lang="en-US"/>
        </a:p>
      </dgm:t>
    </dgm:pt>
    <dgm:pt modelId="{55261DB2-F074-4971-9B72-784135E6C006}" type="sibTrans" cxnId="{FBB1A1FA-D9DB-49D2-BE4A-63EFAC593F6B}">
      <dgm:prSet/>
      <dgm:spPr/>
      <dgm:t>
        <a:bodyPr/>
        <a:lstStyle/>
        <a:p>
          <a:endParaRPr lang="en-US"/>
        </a:p>
      </dgm:t>
    </dgm:pt>
    <dgm:pt modelId="{047C17AC-1F36-4A63-8396-3F9409431003}">
      <dgm:prSet phldrT="[Text]"/>
      <dgm:spPr/>
      <dgm:t>
        <a:bodyPr/>
        <a:lstStyle/>
        <a:p>
          <a:r>
            <a:rPr lang="en-US" dirty="0" err="1" smtClean="0"/>
            <a:t>serverextension</a:t>
          </a:r>
          <a:r>
            <a:rPr lang="en-US" dirty="0" smtClean="0"/>
            <a:t> (.</a:t>
          </a:r>
          <a:r>
            <a:rPr lang="en-US" dirty="0" err="1" smtClean="0"/>
            <a:t>py</a:t>
          </a:r>
          <a:r>
            <a:rPr lang="en-US" dirty="0" smtClean="0"/>
            <a:t>)</a:t>
          </a:r>
          <a:endParaRPr lang="en-US" dirty="0"/>
        </a:p>
      </dgm:t>
    </dgm:pt>
    <dgm:pt modelId="{AEAA2D67-37D7-4388-88D3-CC71535E3C53}" type="parTrans" cxnId="{345A8C5B-D046-4844-97CB-339876C3BB1A}">
      <dgm:prSet/>
      <dgm:spPr/>
      <dgm:t>
        <a:bodyPr/>
        <a:lstStyle/>
        <a:p>
          <a:endParaRPr lang="en-US"/>
        </a:p>
      </dgm:t>
    </dgm:pt>
    <dgm:pt modelId="{45EE88FD-A0C3-4D40-BB07-80BA702CC77C}" type="sibTrans" cxnId="{345A8C5B-D046-4844-97CB-339876C3BB1A}">
      <dgm:prSet/>
      <dgm:spPr/>
      <dgm:t>
        <a:bodyPr/>
        <a:lstStyle/>
        <a:p>
          <a:endParaRPr lang="en-US"/>
        </a:p>
      </dgm:t>
    </dgm:pt>
    <dgm:pt modelId="{7786986A-0C3A-49F7-A683-D9AD50E8D5C1}">
      <dgm:prSet phldrT="[Text]"/>
      <dgm:spPr/>
      <dgm:t>
        <a:bodyPr/>
        <a:lstStyle/>
        <a:p>
          <a:r>
            <a:rPr lang="en-US" i="1" dirty="0" smtClean="0"/>
            <a:t>install_kernels.py</a:t>
          </a:r>
          <a:endParaRPr lang="en-US" i="1" dirty="0"/>
        </a:p>
      </dgm:t>
    </dgm:pt>
    <dgm:pt modelId="{5687F4E6-7AAE-4C02-BA7B-343D7A2D7396}" type="parTrans" cxnId="{D165B40D-9A4E-4CA5-B612-F96E9EB78E6D}">
      <dgm:prSet/>
      <dgm:spPr/>
      <dgm:t>
        <a:bodyPr/>
        <a:lstStyle/>
        <a:p>
          <a:endParaRPr lang="en-US"/>
        </a:p>
      </dgm:t>
    </dgm:pt>
    <dgm:pt modelId="{04B69DFA-5529-44D3-B120-BA65C6B3A577}" type="sibTrans" cxnId="{D165B40D-9A4E-4CA5-B612-F96E9EB78E6D}">
      <dgm:prSet/>
      <dgm:spPr/>
      <dgm:t>
        <a:bodyPr/>
        <a:lstStyle/>
        <a:p>
          <a:endParaRPr lang="en-US"/>
        </a:p>
      </dgm:t>
    </dgm:pt>
    <dgm:pt modelId="{3A7C0707-DE69-42A5-8404-7F07AA7C521A}">
      <dgm:prSet phldrT="[Text]"/>
      <dgm:spPr/>
      <dgm:t>
        <a:bodyPr/>
        <a:lstStyle/>
        <a:p>
          <a:r>
            <a:rPr lang="en-US" i="1" dirty="0" err="1" smtClean="0"/>
            <a:t>KernelImageCreator</a:t>
          </a:r>
          <a:endParaRPr lang="en-US" i="1" dirty="0"/>
        </a:p>
      </dgm:t>
    </dgm:pt>
    <dgm:pt modelId="{B992A6CC-413D-4203-9B3E-7B090E72DDAD}" type="parTrans" cxnId="{A309F21E-FA57-4867-A35C-DA7F118573E9}">
      <dgm:prSet/>
      <dgm:spPr/>
      <dgm:t>
        <a:bodyPr/>
        <a:lstStyle/>
        <a:p>
          <a:endParaRPr lang="en-US"/>
        </a:p>
      </dgm:t>
    </dgm:pt>
    <dgm:pt modelId="{12DF8BE9-05B2-4F89-B31B-F8A4AB749F52}" type="sibTrans" cxnId="{A309F21E-FA57-4867-A35C-DA7F118573E9}">
      <dgm:prSet/>
      <dgm:spPr/>
      <dgm:t>
        <a:bodyPr/>
        <a:lstStyle/>
        <a:p>
          <a:endParaRPr lang="en-US"/>
        </a:p>
      </dgm:t>
    </dgm:pt>
    <dgm:pt modelId="{DCFC8F58-0654-4A4E-8B67-164195A39A5A}">
      <dgm:prSet phldrT="[Text]"/>
      <dgm:spPr/>
      <dgm:t>
        <a:bodyPr/>
        <a:lstStyle/>
        <a:p>
          <a:r>
            <a:rPr lang="en-US" i="0" dirty="0" smtClean="0"/>
            <a:t>ECR-Related </a:t>
          </a:r>
          <a:r>
            <a:rPr lang="en-US" i="1" dirty="0" err="1" smtClean="0"/>
            <a:t>RequestHandlers</a:t>
          </a:r>
          <a:r>
            <a:rPr lang="en-US" i="1" dirty="0" smtClean="0"/>
            <a:t>:</a:t>
          </a:r>
          <a:br>
            <a:rPr lang="en-US" i="1" dirty="0" smtClean="0"/>
          </a:br>
          <a:r>
            <a:rPr lang="en-US" i="1" dirty="0" smtClean="0"/>
            <a:t/>
          </a:r>
          <a:br>
            <a:rPr lang="en-US" i="1" dirty="0" smtClean="0"/>
          </a:br>
          <a:r>
            <a:rPr lang="en-US" i="0" dirty="0" smtClean="0"/>
            <a:t>/</a:t>
          </a:r>
          <a:r>
            <a:rPr lang="en-US" i="0" dirty="0" err="1" smtClean="0"/>
            <a:t>create_repo</a:t>
          </a:r>
          <a:r>
            <a:rPr lang="en-US" i="0" dirty="0" smtClean="0"/>
            <a:t/>
          </a:r>
          <a:br>
            <a:rPr lang="en-US" i="0" dirty="0" smtClean="0"/>
          </a:br>
          <a:r>
            <a:rPr lang="en-US" i="0" dirty="0" smtClean="0"/>
            <a:t>/</a:t>
          </a:r>
          <a:r>
            <a:rPr lang="en-US" i="0" dirty="0" err="1" smtClean="0"/>
            <a:t>upload_to_repo</a:t>
          </a:r>
          <a:r>
            <a:rPr lang="en-US" i="0" dirty="0" smtClean="0"/>
            <a:t/>
          </a:r>
          <a:br>
            <a:rPr lang="en-US" i="0" dirty="0" smtClean="0"/>
          </a:br>
          <a:r>
            <a:rPr lang="en-US" i="0" dirty="0" smtClean="0"/>
            <a:t>/</a:t>
          </a:r>
          <a:r>
            <a:rPr lang="en-US" i="0" dirty="0" err="1" smtClean="0"/>
            <a:t>list_repos</a:t>
          </a:r>
          <a:endParaRPr lang="en-US" i="0" dirty="0"/>
        </a:p>
      </dgm:t>
    </dgm:pt>
    <dgm:pt modelId="{74D8C1CD-66AC-4328-A4C0-01209E0AE111}" type="parTrans" cxnId="{0363C973-E490-46A4-A835-434B92507913}">
      <dgm:prSet/>
      <dgm:spPr/>
      <dgm:t>
        <a:bodyPr/>
        <a:lstStyle/>
        <a:p>
          <a:endParaRPr lang="en-US"/>
        </a:p>
      </dgm:t>
    </dgm:pt>
    <dgm:pt modelId="{65BAA7DE-D864-443D-81A1-E049E5A81B9A}" type="sibTrans" cxnId="{0363C973-E490-46A4-A835-434B92507913}">
      <dgm:prSet/>
      <dgm:spPr/>
      <dgm:t>
        <a:bodyPr/>
        <a:lstStyle/>
        <a:p>
          <a:endParaRPr lang="en-US"/>
        </a:p>
      </dgm:t>
    </dgm:pt>
    <dgm:pt modelId="{F0DFA0EC-81CF-43AF-823E-155968C3ED0E}">
      <dgm:prSet phldrT="[Text]"/>
      <dgm:spPr/>
      <dgm:t>
        <a:bodyPr/>
        <a:lstStyle/>
        <a:p>
          <a:r>
            <a:rPr lang="en-US" dirty="0" smtClean="0"/>
            <a:t>AWS </a:t>
          </a:r>
          <a:r>
            <a:rPr lang="en-US" dirty="0" err="1" smtClean="0"/>
            <a:t>IoT</a:t>
          </a:r>
          <a:r>
            <a:rPr lang="en-US" dirty="0" smtClean="0"/>
            <a:t>, </a:t>
          </a:r>
          <a:r>
            <a:rPr lang="en-US" dirty="0" err="1" smtClean="0"/>
            <a:t>SageMaker</a:t>
          </a:r>
          <a:r>
            <a:rPr lang="en-US" dirty="0" smtClean="0"/>
            <a:t> Training, Your Use Case, etc.</a:t>
          </a:r>
          <a:endParaRPr lang="en-US" dirty="0"/>
        </a:p>
      </dgm:t>
    </dgm:pt>
    <dgm:pt modelId="{171DB510-30D5-422F-97ED-6D45552FCF4B}" type="parTrans" cxnId="{9727BF1D-B221-420A-88B6-E641ABA92667}">
      <dgm:prSet/>
      <dgm:spPr/>
      <dgm:t>
        <a:bodyPr/>
        <a:lstStyle/>
        <a:p>
          <a:endParaRPr lang="en-US"/>
        </a:p>
      </dgm:t>
    </dgm:pt>
    <dgm:pt modelId="{38032B95-DF8A-40E6-94AF-0538A91889FA}" type="sibTrans" cxnId="{9727BF1D-B221-420A-88B6-E641ABA92667}">
      <dgm:prSet/>
      <dgm:spPr/>
      <dgm:t>
        <a:bodyPr/>
        <a:lstStyle/>
        <a:p>
          <a:endParaRPr lang="en-US"/>
        </a:p>
      </dgm:t>
    </dgm:pt>
    <dgm:pt modelId="{D38768BA-1DA1-4F41-9F05-6C47ED1A096F}">
      <dgm:prSet phldrT="[Text]"/>
      <dgm:spPr/>
      <dgm:t>
        <a:bodyPr/>
        <a:lstStyle/>
        <a:p>
          <a:r>
            <a:rPr lang="en-US" dirty="0" err="1" smtClean="0"/>
            <a:t>nbextension</a:t>
          </a:r>
          <a:r>
            <a:rPr lang="en-US" dirty="0" smtClean="0"/>
            <a:t> (.</a:t>
          </a:r>
          <a:r>
            <a:rPr lang="en-US" dirty="0" err="1" smtClean="0"/>
            <a:t>js</a:t>
          </a:r>
          <a:r>
            <a:rPr lang="en-US" dirty="0" smtClean="0"/>
            <a:t>)</a:t>
          </a:r>
          <a:endParaRPr lang="en-US" dirty="0"/>
        </a:p>
      </dgm:t>
    </dgm:pt>
    <dgm:pt modelId="{A61EF9C9-1324-4C7B-BCA1-BA6CA62CE692}" type="parTrans" cxnId="{76DAAAFB-5F83-4F8E-A3E0-9BDB06868B09}">
      <dgm:prSet/>
      <dgm:spPr/>
      <dgm:t>
        <a:bodyPr/>
        <a:lstStyle/>
        <a:p>
          <a:endParaRPr lang="en-US"/>
        </a:p>
      </dgm:t>
    </dgm:pt>
    <dgm:pt modelId="{CC34D513-140D-488C-8A1F-FB764E6527E6}" type="sibTrans" cxnId="{76DAAAFB-5F83-4F8E-A3E0-9BDB06868B09}">
      <dgm:prSet/>
      <dgm:spPr/>
      <dgm:t>
        <a:bodyPr/>
        <a:lstStyle/>
        <a:p>
          <a:endParaRPr lang="en-US"/>
        </a:p>
      </dgm:t>
    </dgm:pt>
    <dgm:pt modelId="{1E1809AE-BD22-4F66-A9B1-3BD7A15D2BB7}" type="pres">
      <dgm:prSet presAssocID="{C6E2A75E-B050-4955-A4FC-2ADE20D00A1A}" presName="Name0" presStyleCnt="0">
        <dgm:presLayoutVars>
          <dgm:chPref val="1"/>
          <dgm:dir/>
          <dgm:animOne val="branch"/>
          <dgm:animLvl val="lvl"/>
          <dgm:resizeHandles/>
        </dgm:presLayoutVars>
      </dgm:prSet>
      <dgm:spPr/>
      <dgm:t>
        <a:bodyPr/>
        <a:lstStyle/>
        <a:p>
          <a:endParaRPr lang="en-US"/>
        </a:p>
      </dgm:t>
    </dgm:pt>
    <dgm:pt modelId="{5FED6951-3ABC-4BD7-9763-F2925E346F7A}" type="pres">
      <dgm:prSet presAssocID="{B8801CD0-8A08-45BF-AB33-6AF56A2BFF10}" presName="vertOne" presStyleCnt="0"/>
      <dgm:spPr/>
    </dgm:pt>
    <dgm:pt modelId="{BA721DCE-5A26-4A20-B7B5-192FBEBE9F5A}" type="pres">
      <dgm:prSet presAssocID="{B8801CD0-8A08-45BF-AB33-6AF56A2BFF10}" presName="txOne" presStyleLbl="node0" presStyleIdx="0" presStyleCnt="2" custScaleY="51482">
        <dgm:presLayoutVars>
          <dgm:chPref val="3"/>
        </dgm:presLayoutVars>
      </dgm:prSet>
      <dgm:spPr/>
      <dgm:t>
        <a:bodyPr/>
        <a:lstStyle/>
        <a:p>
          <a:endParaRPr lang="en-US"/>
        </a:p>
      </dgm:t>
    </dgm:pt>
    <dgm:pt modelId="{21136B62-58E8-4FD5-BB7E-B7A83EF2B055}" type="pres">
      <dgm:prSet presAssocID="{B8801CD0-8A08-45BF-AB33-6AF56A2BFF10}" presName="parTransOne" presStyleCnt="0"/>
      <dgm:spPr/>
    </dgm:pt>
    <dgm:pt modelId="{784A3310-B519-43ED-B602-6099446F9834}" type="pres">
      <dgm:prSet presAssocID="{B8801CD0-8A08-45BF-AB33-6AF56A2BFF10}" presName="horzOne" presStyleCnt="0"/>
      <dgm:spPr/>
    </dgm:pt>
    <dgm:pt modelId="{3450DB12-81F9-4154-8452-EAFCCBDD227A}" type="pres">
      <dgm:prSet presAssocID="{76DB59D3-1366-4401-9562-E748954C6A80}" presName="vertTwo" presStyleCnt="0"/>
      <dgm:spPr/>
    </dgm:pt>
    <dgm:pt modelId="{69429F51-8702-46A1-A26D-883215EBD119}" type="pres">
      <dgm:prSet presAssocID="{76DB59D3-1366-4401-9562-E748954C6A80}" presName="txTwo" presStyleLbl="node2" presStyleIdx="0" presStyleCnt="3">
        <dgm:presLayoutVars>
          <dgm:chPref val="3"/>
        </dgm:presLayoutVars>
      </dgm:prSet>
      <dgm:spPr/>
      <dgm:t>
        <a:bodyPr/>
        <a:lstStyle/>
        <a:p>
          <a:endParaRPr lang="en-US"/>
        </a:p>
      </dgm:t>
    </dgm:pt>
    <dgm:pt modelId="{2EAAEF27-109F-40D3-886B-038099C12AF4}" type="pres">
      <dgm:prSet presAssocID="{76DB59D3-1366-4401-9562-E748954C6A80}" presName="parTransTwo" presStyleCnt="0"/>
      <dgm:spPr/>
    </dgm:pt>
    <dgm:pt modelId="{89A67056-FC15-4495-8566-917C57354C11}" type="pres">
      <dgm:prSet presAssocID="{76DB59D3-1366-4401-9562-E748954C6A80}" presName="horzTwo" presStyleCnt="0"/>
      <dgm:spPr/>
    </dgm:pt>
    <dgm:pt modelId="{3E5C1A49-A22B-4D69-AED4-5E3DE9294F85}" type="pres">
      <dgm:prSet presAssocID="{7786986A-0C3A-49F7-A683-D9AD50E8D5C1}" presName="vertThree" presStyleCnt="0"/>
      <dgm:spPr/>
    </dgm:pt>
    <dgm:pt modelId="{07C18252-C1E5-4B72-9DC3-00742D01EDB1}" type="pres">
      <dgm:prSet presAssocID="{7786986A-0C3A-49F7-A683-D9AD50E8D5C1}" presName="txThree" presStyleLbl="node3" presStyleIdx="0" presStyleCnt="3">
        <dgm:presLayoutVars>
          <dgm:chPref val="3"/>
        </dgm:presLayoutVars>
      </dgm:prSet>
      <dgm:spPr/>
      <dgm:t>
        <a:bodyPr/>
        <a:lstStyle/>
        <a:p>
          <a:endParaRPr lang="en-US"/>
        </a:p>
      </dgm:t>
    </dgm:pt>
    <dgm:pt modelId="{EC7409A1-D8DE-4F57-915B-66D80207B0A5}" type="pres">
      <dgm:prSet presAssocID="{7786986A-0C3A-49F7-A683-D9AD50E8D5C1}" presName="horzThree" presStyleCnt="0"/>
      <dgm:spPr/>
    </dgm:pt>
    <dgm:pt modelId="{0A3C13E1-70FE-4E2E-97F2-851448E5A8F8}" type="pres">
      <dgm:prSet presAssocID="{55261DB2-F074-4971-9B72-784135E6C006}" presName="sibSpaceTwo" presStyleCnt="0"/>
      <dgm:spPr/>
    </dgm:pt>
    <dgm:pt modelId="{80911F92-C21B-4A80-9E34-FA73B6978034}" type="pres">
      <dgm:prSet presAssocID="{D38768BA-1DA1-4F41-9F05-6C47ED1A096F}" presName="vertTwo" presStyleCnt="0"/>
      <dgm:spPr/>
    </dgm:pt>
    <dgm:pt modelId="{64FA6BE3-3260-438B-8618-BD07D677DD23}" type="pres">
      <dgm:prSet presAssocID="{D38768BA-1DA1-4F41-9F05-6C47ED1A096F}" presName="txTwo" presStyleLbl="node2" presStyleIdx="1" presStyleCnt="3" custScaleX="123274">
        <dgm:presLayoutVars>
          <dgm:chPref val="3"/>
        </dgm:presLayoutVars>
      </dgm:prSet>
      <dgm:spPr/>
      <dgm:t>
        <a:bodyPr/>
        <a:lstStyle/>
        <a:p>
          <a:endParaRPr lang="en-US"/>
        </a:p>
      </dgm:t>
    </dgm:pt>
    <dgm:pt modelId="{6CFCFB8C-D852-45D0-B82F-E8BD97F1719D}" type="pres">
      <dgm:prSet presAssocID="{D38768BA-1DA1-4F41-9F05-6C47ED1A096F}" presName="horzTwo" presStyleCnt="0"/>
      <dgm:spPr/>
    </dgm:pt>
    <dgm:pt modelId="{28CA7600-D410-4D32-B3FC-4DC4832D179F}" type="pres">
      <dgm:prSet presAssocID="{CC34D513-140D-488C-8A1F-FB764E6527E6}" presName="sibSpaceTwo" presStyleCnt="0"/>
      <dgm:spPr/>
    </dgm:pt>
    <dgm:pt modelId="{103D46C1-8C94-40CE-B80B-FD6F69ADEF95}" type="pres">
      <dgm:prSet presAssocID="{047C17AC-1F36-4A63-8396-3F9409431003}" presName="vertTwo" presStyleCnt="0"/>
      <dgm:spPr/>
    </dgm:pt>
    <dgm:pt modelId="{6956381D-9DED-41BD-846C-9A12BA749019}" type="pres">
      <dgm:prSet presAssocID="{047C17AC-1F36-4A63-8396-3F9409431003}" presName="txTwo" presStyleLbl="node2" presStyleIdx="2" presStyleCnt="3">
        <dgm:presLayoutVars>
          <dgm:chPref val="3"/>
        </dgm:presLayoutVars>
      </dgm:prSet>
      <dgm:spPr/>
      <dgm:t>
        <a:bodyPr/>
        <a:lstStyle/>
        <a:p>
          <a:endParaRPr lang="en-US"/>
        </a:p>
      </dgm:t>
    </dgm:pt>
    <dgm:pt modelId="{28A1EE3C-A3C5-4587-AE96-E98772469D71}" type="pres">
      <dgm:prSet presAssocID="{047C17AC-1F36-4A63-8396-3F9409431003}" presName="parTransTwo" presStyleCnt="0"/>
      <dgm:spPr/>
    </dgm:pt>
    <dgm:pt modelId="{4511B2F4-575E-4F2C-A038-93630319D0CC}" type="pres">
      <dgm:prSet presAssocID="{047C17AC-1F36-4A63-8396-3F9409431003}" presName="horzTwo" presStyleCnt="0"/>
      <dgm:spPr/>
    </dgm:pt>
    <dgm:pt modelId="{4FFB4C54-A46D-4C92-BC33-69F0BA493400}" type="pres">
      <dgm:prSet presAssocID="{DCFC8F58-0654-4A4E-8B67-164195A39A5A}" presName="vertThree" presStyleCnt="0"/>
      <dgm:spPr/>
    </dgm:pt>
    <dgm:pt modelId="{DE1737C7-9148-401F-9D68-0FD96AD5854D}" type="pres">
      <dgm:prSet presAssocID="{DCFC8F58-0654-4A4E-8B67-164195A39A5A}" presName="txThree" presStyleLbl="node3" presStyleIdx="1" presStyleCnt="3">
        <dgm:presLayoutVars>
          <dgm:chPref val="3"/>
        </dgm:presLayoutVars>
      </dgm:prSet>
      <dgm:spPr/>
      <dgm:t>
        <a:bodyPr/>
        <a:lstStyle/>
        <a:p>
          <a:endParaRPr lang="en-US"/>
        </a:p>
      </dgm:t>
    </dgm:pt>
    <dgm:pt modelId="{869C95DC-80F6-442A-A0DC-E8620AB6A5D4}" type="pres">
      <dgm:prSet presAssocID="{DCFC8F58-0654-4A4E-8B67-164195A39A5A}" presName="horzThree" presStyleCnt="0"/>
      <dgm:spPr/>
    </dgm:pt>
    <dgm:pt modelId="{56A1D722-C24B-493D-8EC4-F590164ECD49}" type="pres">
      <dgm:prSet presAssocID="{65BAA7DE-D864-443D-81A1-E049E5A81B9A}" presName="sibSpaceThree" presStyleCnt="0"/>
      <dgm:spPr/>
    </dgm:pt>
    <dgm:pt modelId="{12C28983-111F-4871-942C-F5273B32A4A6}" type="pres">
      <dgm:prSet presAssocID="{3A7C0707-DE69-42A5-8404-7F07AA7C521A}" presName="vertThree" presStyleCnt="0"/>
      <dgm:spPr/>
    </dgm:pt>
    <dgm:pt modelId="{42940BB4-A35F-4710-96A4-F0E6348CA8CD}" type="pres">
      <dgm:prSet presAssocID="{3A7C0707-DE69-42A5-8404-7F07AA7C521A}" presName="txThree" presStyleLbl="node3" presStyleIdx="2" presStyleCnt="3">
        <dgm:presLayoutVars>
          <dgm:chPref val="3"/>
        </dgm:presLayoutVars>
      </dgm:prSet>
      <dgm:spPr/>
      <dgm:t>
        <a:bodyPr/>
        <a:lstStyle/>
        <a:p>
          <a:endParaRPr lang="en-US"/>
        </a:p>
      </dgm:t>
    </dgm:pt>
    <dgm:pt modelId="{146B9E7E-711E-445F-A0D8-B7256ABB1DC1}" type="pres">
      <dgm:prSet presAssocID="{3A7C0707-DE69-42A5-8404-7F07AA7C521A}" presName="horzThree" presStyleCnt="0"/>
      <dgm:spPr/>
    </dgm:pt>
    <dgm:pt modelId="{76AE1B39-C4A6-4928-83CB-0E9CF8304C0B}" type="pres">
      <dgm:prSet presAssocID="{11697E17-70A6-4DC2-89C2-035016FD20B6}" presName="sibSpaceOne" presStyleCnt="0"/>
      <dgm:spPr/>
    </dgm:pt>
    <dgm:pt modelId="{D5F156AF-38EC-41DD-833B-F9538FD43C2E}" type="pres">
      <dgm:prSet presAssocID="{F0DFA0EC-81CF-43AF-823E-155968C3ED0E}" presName="vertOne" presStyleCnt="0"/>
      <dgm:spPr/>
    </dgm:pt>
    <dgm:pt modelId="{17B5984A-D27E-42B2-A9B7-3B27CBB2BA09}" type="pres">
      <dgm:prSet presAssocID="{F0DFA0EC-81CF-43AF-823E-155968C3ED0E}" presName="txOne" presStyleLbl="node0" presStyleIdx="1" presStyleCnt="2" custScaleY="277507">
        <dgm:presLayoutVars>
          <dgm:chPref val="3"/>
        </dgm:presLayoutVars>
      </dgm:prSet>
      <dgm:spPr/>
      <dgm:t>
        <a:bodyPr/>
        <a:lstStyle/>
        <a:p>
          <a:endParaRPr lang="en-US"/>
        </a:p>
      </dgm:t>
    </dgm:pt>
    <dgm:pt modelId="{5EC66D18-D54C-47EE-9ACE-392D8456982C}" type="pres">
      <dgm:prSet presAssocID="{F0DFA0EC-81CF-43AF-823E-155968C3ED0E}" presName="horzOne" presStyleCnt="0"/>
      <dgm:spPr/>
    </dgm:pt>
  </dgm:ptLst>
  <dgm:cxnLst>
    <dgm:cxn modelId="{9727BF1D-B221-420A-88B6-E641ABA92667}" srcId="{C6E2A75E-B050-4955-A4FC-2ADE20D00A1A}" destId="{F0DFA0EC-81CF-43AF-823E-155968C3ED0E}" srcOrd="1" destOrd="0" parTransId="{171DB510-30D5-422F-97ED-6D45552FCF4B}" sibTransId="{38032B95-DF8A-40E6-94AF-0538A91889FA}"/>
    <dgm:cxn modelId="{76DAAAFB-5F83-4F8E-A3E0-9BDB06868B09}" srcId="{B8801CD0-8A08-45BF-AB33-6AF56A2BFF10}" destId="{D38768BA-1DA1-4F41-9F05-6C47ED1A096F}" srcOrd="1" destOrd="0" parTransId="{A61EF9C9-1324-4C7B-BCA1-BA6CA62CE692}" sibTransId="{CC34D513-140D-488C-8A1F-FB764E6527E6}"/>
    <dgm:cxn modelId="{D165B40D-9A4E-4CA5-B612-F96E9EB78E6D}" srcId="{76DB59D3-1366-4401-9562-E748954C6A80}" destId="{7786986A-0C3A-49F7-A683-D9AD50E8D5C1}" srcOrd="0" destOrd="0" parTransId="{5687F4E6-7AAE-4C02-BA7B-343D7A2D7396}" sibTransId="{04B69DFA-5529-44D3-B120-BA65C6B3A577}"/>
    <dgm:cxn modelId="{1012D752-FA27-4726-A780-1714D2A0A9D3}" type="presOf" srcId="{7786986A-0C3A-49F7-A683-D9AD50E8D5C1}" destId="{07C18252-C1E5-4B72-9DC3-00742D01EDB1}" srcOrd="0" destOrd="0" presId="urn:microsoft.com/office/officeart/2005/8/layout/hierarchy4"/>
    <dgm:cxn modelId="{A5940319-8F56-44B5-BC5A-ED1DCEEFF27A}" type="presOf" srcId="{F0DFA0EC-81CF-43AF-823E-155968C3ED0E}" destId="{17B5984A-D27E-42B2-A9B7-3B27CBB2BA09}" srcOrd="0" destOrd="0" presId="urn:microsoft.com/office/officeart/2005/8/layout/hierarchy4"/>
    <dgm:cxn modelId="{9FF653C0-92ED-4802-AF7F-4604496810A4}" type="presOf" srcId="{DCFC8F58-0654-4A4E-8B67-164195A39A5A}" destId="{DE1737C7-9148-401F-9D68-0FD96AD5854D}" srcOrd="0" destOrd="0" presId="urn:microsoft.com/office/officeart/2005/8/layout/hierarchy4"/>
    <dgm:cxn modelId="{345A8C5B-D046-4844-97CB-339876C3BB1A}" srcId="{B8801CD0-8A08-45BF-AB33-6AF56A2BFF10}" destId="{047C17AC-1F36-4A63-8396-3F9409431003}" srcOrd="2" destOrd="0" parTransId="{AEAA2D67-37D7-4388-88D3-CC71535E3C53}" sibTransId="{45EE88FD-A0C3-4D40-BB07-80BA702CC77C}"/>
    <dgm:cxn modelId="{A309F21E-FA57-4867-A35C-DA7F118573E9}" srcId="{047C17AC-1F36-4A63-8396-3F9409431003}" destId="{3A7C0707-DE69-42A5-8404-7F07AA7C521A}" srcOrd="1" destOrd="0" parTransId="{B992A6CC-413D-4203-9B3E-7B090E72DDAD}" sibTransId="{12DF8BE9-05B2-4F89-B31B-F8A4AB749F52}"/>
    <dgm:cxn modelId="{FBB1A1FA-D9DB-49D2-BE4A-63EFAC593F6B}" srcId="{B8801CD0-8A08-45BF-AB33-6AF56A2BFF10}" destId="{76DB59D3-1366-4401-9562-E748954C6A80}" srcOrd="0" destOrd="0" parTransId="{FD167AF7-9970-409F-AB1F-215929C85BA0}" sibTransId="{55261DB2-F074-4971-9B72-784135E6C006}"/>
    <dgm:cxn modelId="{9794BF5A-2E61-4ECA-99F3-88533D579A14}" type="presOf" srcId="{047C17AC-1F36-4A63-8396-3F9409431003}" destId="{6956381D-9DED-41BD-846C-9A12BA749019}" srcOrd="0" destOrd="0" presId="urn:microsoft.com/office/officeart/2005/8/layout/hierarchy4"/>
    <dgm:cxn modelId="{0A32C4BC-A8ED-4DFF-8E0C-ECF3A8BE1E28}" type="presOf" srcId="{D38768BA-1DA1-4F41-9F05-6C47ED1A096F}" destId="{64FA6BE3-3260-438B-8618-BD07D677DD23}" srcOrd="0" destOrd="0" presId="urn:microsoft.com/office/officeart/2005/8/layout/hierarchy4"/>
    <dgm:cxn modelId="{8FEEFAB4-99FD-46F4-9A0E-5FF9745991C6}" srcId="{C6E2A75E-B050-4955-A4FC-2ADE20D00A1A}" destId="{B8801CD0-8A08-45BF-AB33-6AF56A2BFF10}" srcOrd="0" destOrd="0" parTransId="{917AA59B-E3B1-4530-9792-6B7B5CDDCD84}" sibTransId="{11697E17-70A6-4DC2-89C2-035016FD20B6}"/>
    <dgm:cxn modelId="{F3B2D273-94F6-46F2-A3EC-B8FA5C8ED6FA}" type="presOf" srcId="{C6E2A75E-B050-4955-A4FC-2ADE20D00A1A}" destId="{1E1809AE-BD22-4F66-A9B1-3BD7A15D2BB7}" srcOrd="0" destOrd="0" presId="urn:microsoft.com/office/officeart/2005/8/layout/hierarchy4"/>
    <dgm:cxn modelId="{CD2DBA82-2B4B-4892-A928-DC444C46D4BD}" type="presOf" srcId="{76DB59D3-1366-4401-9562-E748954C6A80}" destId="{69429F51-8702-46A1-A26D-883215EBD119}" srcOrd="0" destOrd="0" presId="urn:microsoft.com/office/officeart/2005/8/layout/hierarchy4"/>
    <dgm:cxn modelId="{A862426F-DF72-4568-8F46-E5B7F7BA446D}" type="presOf" srcId="{B8801CD0-8A08-45BF-AB33-6AF56A2BFF10}" destId="{BA721DCE-5A26-4A20-B7B5-192FBEBE9F5A}" srcOrd="0" destOrd="0" presId="urn:microsoft.com/office/officeart/2005/8/layout/hierarchy4"/>
    <dgm:cxn modelId="{9DAEE49F-D6C5-44B6-8E36-01DF5D2E9DDB}" type="presOf" srcId="{3A7C0707-DE69-42A5-8404-7F07AA7C521A}" destId="{42940BB4-A35F-4710-96A4-F0E6348CA8CD}" srcOrd="0" destOrd="0" presId="urn:microsoft.com/office/officeart/2005/8/layout/hierarchy4"/>
    <dgm:cxn modelId="{0363C973-E490-46A4-A835-434B92507913}" srcId="{047C17AC-1F36-4A63-8396-3F9409431003}" destId="{DCFC8F58-0654-4A4E-8B67-164195A39A5A}" srcOrd="0" destOrd="0" parTransId="{74D8C1CD-66AC-4328-A4C0-01209E0AE111}" sibTransId="{65BAA7DE-D864-443D-81A1-E049E5A81B9A}"/>
    <dgm:cxn modelId="{DFBF2618-4B1A-4EE1-A676-9F963C1481F4}" type="presParOf" srcId="{1E1809AE-BD22-4F66-A9B1-3BD7A15D2BB7}" destId="{5FED6951-3ABC-4BD7-9763-F2925E346F7A}" srcOrd="0" destOrd="0" presId="urn:microsoft.com/office/officeart/2005/8/layout/hierarchy4"/>
    <dgm:cxn modelId="{FF455E1F-AF42-49B3-A01E-3C6CE6A5D957}" type="presParOf" srcId="{5FED6951-3ABC-4BD7-9763-F2925E346F7A}" destId="{BA721DCE-5A26-4A20-B7B5-192FBEBE9F5A}" srcOrd="0" destOrd="0" presId="urn:microsoft.com/office/officeart/2005/8/layout/hierarchy4"/>
    <dgm:cxn modelId="{658AC176-A7B9-481B-BF96-644E263AAA02}" type="presParOf" srcId="{5FED6951-3ABC-4BD7-9763-F2925E346F7A}" destId="{21136B62-58E8-4FD5-BB7E-B7A83EF2B055}" srcOrd="1" destOrd="0" presId="urn:microsoft.com/office/officeart/2005/8/layout/hierarchy4"/>
    <dgm:cxn modelId="{0138365E-6374-4DD9-84D5-14696C55E724}" type="presParOf" srcId="{5FED6951-3ABC-4BD7-9763-F2925E346F7A}" destId="{784A3310-B519-43ED-B602-6099446F9834}" srcOrd="2" destOrd="0" presId="urn:microsoft.com/office/officeart/2005/8/layout/hierarchy4"/>
    <dgm:cxn modelId="{D9D30E93-2C0C-483E-82B7-CDF2BB7DCDA7}" type="presParOf" srcId="{784A3310-B519-43ED-B602-6099446F9834}" destId="{3450DB12-81F9-4154-8452-EAFCCBDD227A}" srcOrd="0" destOrd="0" presId="urn:microsoft.com/office/officeart/2005/8/layout/hierarchy4"/>
    <dgm:cxn modelId="{6341E75A-9D6C-491C-A261-E0CC778B04E7}" type="presParOf" srcId="{3450DB12-81F9-4154-8452-EAFCCBDD227A}" destId="{69429F51-8702-46A1-A26D-883215EBD119}" srcOrd="0" destOrd="0" presId="urn:microsoft.com/office/officeart/2005/8/layout/hierarchy4"/>
    <dgm:cxn modelId="{6963DF25-97C6-442A-A1AE-5EFEE646FAC4}" type="presParOf" srcId="{3450DB12-81F9-4154-8452-EAFCCBDD227A}" destId="{2EAAEF27-109F-40D3-886B-038099C12AF4}" srcOrd="1" destOrd="0" presId="urn:microsoft.com/office/officeart/2005/8/layout/hierarchy4"/>
    <dgm:cxn modelId="{1BAFC41D-22ED-4331-A044-AF8F86024860}" type="presParOf" srcId="{3450DB12-81F9-4154-8452-EAFCCBDD227A}" destId="{89A67056-FC15-4495-8566-917C57354C11}" srcOrd="2" destOrd="0" presId="urn:microsoft.com/office/officeart/2005/8/layout/hierarchy4"/>
    <dgm:cxn modelId="{ABBA3138-D3ED-4519-8605-1D0F6B4AF468}" type="presParOf" srcId="{89A67056-FC15-4495-8566-917C57354C11}" destId="{3E5C1A49-A22B-4D69-AED4-5E3DE9294F85}" srcOrd="0" destOrd="0" presId="urn:microsoft.com/office/officeart/2005/8/layout/hierarchy4"/>
    <dgm:cxn modelId="{0DE5F107-C3F0-42EA-AE9B-C21E61ECF61C}" type="presParOf" srcId="{3E5C1A49-A22B-4D69-AED4-5E3DE9294F85}" destId="{07C18252-C1E5-4B72-9DC3-00742D01EDB1}" srcOrd="0" destOrd="0" presId="urn:microsoft.com/office/officeart/2005/8/layout/hierarchy4"/>
    <dgm:cxn modelId="{93514260-3B62-4C6B-ABD4-8AF8B1D27014}" type="presParOf" srcId="{3E5C1A49-A22B-4D69-AED4-5E3DE9294F85}" destId="{EC7409A1-D8DE-4F57-915B-66D80207B0A5}" srcOrd="1" destOrd="0" presId="urn:microsoft.com/office/officeart/2005/8/layout/hierarchy4"/>
    <dgm:cxn modelId="{AAE79BCE-0E50-4579-9F5A-651BBC7283EA}" type="presParOf" srcId="{784A3310-B519-43ED-B602-6099446F9834}" destId="{0A3C13E1-70FE-4E2E-97F2-851448E5A8F8}" srcOrd="1" destOrd="0" presId="urn:microsoft.com/office/officeart/2005/8/layout/hierarchy4"/>
    <dgm:cxn modelId="{D5509941-D856-4ACF-885B-4734C605797D}" type="presParOf" srcId="{784A3310-B519-43ED-B602-6099446F9834}" destId="{80911F92-C21B-4A80-9E34-FA73B6978034}" srcOrd="2" destOrd="0" presId="urn:microsoft.com/office/officeart/2005/8/layout/hierarchy4"/>
    <dgm:cxn modelId="{81D18999-8752-4953-83A3-7F368C43F245}" type="presParOf" srcId="{80911F92-C21B-4A80-9E34-FA73B6978034}" destId="{64FA6BE3-3260-438B-8618-BD07D677DD23}" srcOrd="0" destOrd="0" presId="urn:microsoft.com/office/officeart/2005/8/layout/hierarchy4"/>
    <dgm:cxn modelId="{AD6B002E-D009-4E80-A9EC-1D715EBB9043}" type="presParOf" srcId="{80911F92-C21B-4A80-9E34-FA73B6978034}" destId="{6CFCFB8C-D852-45D0-B82F-E8BD97F1719D}" srcOrd="1" destOrd="0" presId="urn:microsoft.com/office/officeart/2005/8/layout/hierarchy4"/>
    <dgm:cxn modelId="{7CF5AACA-B7B1-46ED-B6C0-34919CD048BA}" type="presParOf" srcId="{784A3310-B519-43ED-B602-6099446F9834}" destId="{28CA7600-D410-4D32-B3FC-4DC4832D179F}" srcOrd="3" destOrd="0" presId="urn:microsoft.com/office/officeart/2005/8/layout/hierarchy4"/>
    <dgm:cxn modelId="{043422ED-9D15-4E35-9C57-152241CB11FC}" type="presParOf" srcId="{784A3310-B519-43ED-B602-6099446F9834}" destId="{103D46C1-8C94-40CE-B80B-FD6F69ADEF95}" srcOrd="4" destOrd="0" presId="urn:microsoft.com/office/officeart/2005/8/layout/hierarchy4"/>
    <dgm:cxn modelId="{BC5644E8-C144-4759-B486-AEE2D80A4EB6}" type="presParOf" srcId="{103D46C1-8C94-40CE-B80B-FD6F69ADEF95}" destId="{6956381D-9DED-41BD-846C-9A12BA749019}" srcOrd="0" destOrd="0" presId="urn:microsoft.com/office/officeart/2005/8/layout/hierarchy4"/>
    <dgm:cxn modelId="{8A7565A6-CABD-4BF8-A97C-A53A73135B63}" type="presParOf" srcId="{103D46C1-8C94-40CE-B80B-FD6F69ADEF95}" destId="{28A1EE3C-A3C5-4587-AE96-E98772469D71}" srcOrd="1" destOrd="0" presId="urn:microsoft.com/office/officeart/2005/8/layout/hierarchy4"/>
    <dgm:cxn modelId="{710F70D8-DC22-4096-B9BC-C29A0EE5BAE9}" type="presParOf" srcId="{103D46C1-8C94-40CE-B80B-FD6F69ADEF95}" destId="{4511B2F4-575E-4F2C-A038-93630319D0CC}" srcOrd="2" destOrd="0" presId="urn:microsoft.com/office/officeart/2005/8/layout/hierarchy4"/>
    <dgm:cxn modelId="{9FE7C27F-05AE-4133-B0B6-E394B30975D9}" type="presParOf" srcId="{4511B2F4-575E-4F2C-A038-93630319D0CC}" destId="{4FFB4C54-A46D-4C92-BC33-69F0BA493400}" srcOrd="0" destOrd="0" presId="urn:microsoft.com/office/officeart/2005/8/layout/hierarchy4"/>
    <dgm:cxn modelId="{E6F842F3-AB7D-40B5-A289-4BBA876BD57E}" type="presParOf" srcId="{4FFB4C54-A46D-4C92-BC33-69F0BA493400}" destId="{DE1737C7-9148-401F-9D68-0FD96AD5854D}" srcOrd="0" destOrd="0" presId="urn:microsoft.com/office/officeart/2005/8/layout/hierarchy4"/>
    <dgm:cxn modelId="{D0CE22AA-15D4-4C14-BCE3-97BBEA37B35D}" type="presParOf" srcId="{4FFB4C54-A46D-4C92-BC33-69F0BA493400}" destId="{869C95DC-80F6-442A-A0DC-E8620AB6A5D4}" srcOrd="1" destOrd="0" presId="urn:microsoft.com/office/officeart/2005/8/layout/hierarchy4"/>
    <dgm:cxn modelId="{2896206A-E757-44A4-931D-D82F07F76FD2}" type="presParOf" srcId="{4511B2F4-575E-4F2C-A038-93630319D0CC}" destId="{56A1D722-C24B-493D-8EC4-F590164ECD49}" srcOrd="1" destOrd="0" presId="urn:microsoft.com/office/officeart/2005/8/layout/hierarchy4"/>
    <dgm:cxn modelId="{C6F3DEED-A9D8-4BDC-A755-67DEC297DC4A}" type="presParOf" srcId="{4511B2F4-575E-4F2C-A038-93630319D0CC}" destId="{12C28983-111F-4871-942C-F5273B32A4A6}" srcOrd="2" destOrd="0" presId="urn:microsoft.com/office/officeart/2005/8/layout/hierarchy4"/>
    <dgm:cxn modelId="{A96D0836-42D6-4726-8DDA-B3627A4EFD25}" type="presParOf" srcId="{12C28983-111F-4871-942C-F5273B32A4A6}" destId="{42940BB4-A35F-4710-96A4-F0E6348CA8CD}" srcOrd="0" destOrd="0" presId="urn:microsoft.com/office/officeart/2005/8/layout/hierarchy4"/>
    <dgm:cxn modelId="{ECF12D34-4BAC-4A4C-9D52-ABF7FD9B4577}" type="presParOf" srcId="{12C28983-111F-4871-942C-F5273B32A4A6}" destId="{146B9E7E-711E-445F-A0D8-B7256ABB1DC1}" srcOrd="1" destOrd="0" presId="urn:microsoft.com/office/officeart/2005/8/layout/hierarchy4"/>
    <dgm:cxn modelId="{2EE570E8-3808-4349-B0D2-090F145B4777}" type="presParOf" srcId="{1E1809AE-BD22-4F66-A9B1-3BD7A15D2BB7}" destId="{76AE1B39-C4A6-4928-83CB-0E9CF8304C0B}" srcOrd="1" destOrd="0" presId="urn:microsoft.com/office/officeart/2005/8/layout/hierarchy4"/>
    <dgm:cxn modelId="{C1E399B8-FA56-4044-9BBC-4A99F24B000A}" type="presParOf" srcId="{1E1809AE-BD22-4F66-A9B1-3BD7A15D2BB7}" destId="{D5F156AF-38EC-41DD-833B-F9538FD43C2E}" srcOrd="2" destOrd="0" presId="urn:microsoft.com/office/officeart/2005/8/layout/hierarchy4"/>
    <dgm:cxn modelId="{56805640-501C-430B-A942-6EFCD75D1EDB}" type="presParOf" srcId="{D5F156AF-38EC-41DD-833B-F9538FD43C2E}" destId="{17B5984A-D27E-42B2-A9B7-3B27CBB2BA09}" srcOrd="0" destOrd="0" presId="urn:microsoft.com/office/officeart/2005/8/layout/hierarchy4"/>
    <dgm:cxn modelId="{ACBC186E-A494-481D-830E-4D6F6766AC9F}" type="presParOf" srcId="{D5F156AF-38EC-41DD-833B-F9538FD43C2E}" destId="{5EC66D18-D54C-47EE-9ACE-392D8456982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43B2D-2ED8-4574-A012-57D0DC7F0D8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6B6DB22-88F9-4F5E-B94D-A133FD30BB16}">
      <dgm:prSet phldrT="[Text]"/>
      <dgm:spPr/>
      <dgm:t>
        <a:bodyPr/>
        <a:lstStyle/>
        <a:p>
          <a:r>
            <a:rPr lang="en-US" dirty="0" smtClean="0"/>
            <a:t>Install </a:t>
          </a:r>
          <a:r>
            <a:rPr lang="en-US" i="1" dirty="0" err="1" smtClean="0"/>
            <a:t>asttokens</a:t>
          </a:r>
          <a:endParaRPr lang="en-US" dirty="0"/>
        </a:p>
      </dgm:t>
    </dgm:pt>
    <dgm:pt modelId="{3775DE4B-CDE6-4D54-9090-5BF2B1ACC302}" type="parTrans" cxnId="{AE2660E5-19A7-4959-B529-E366391EFB74}">
      <dgm:prSet/>
      <dgm:spPr/>
      <dgm:t>
        <a:bodyPr/>
        <a:lstStyle/>
        <a:p>
          <a:endParaRPr lang="en-US"/>
        </a:p>
      </dgm:t>
    </dgm:pt>
    <dgm:pt modelId="{AA0A07C5-D3EE-4A7A-B33F-C44D44F040E3}" type="sibTrans" cxnId="{AE2660E5-19A7-4959-B529-E366391EFB74}">
      <dgm:prSet/>
      <dgm:spPr/>
      <dgm:t>
        <a:bodyPr/>
        <a:lstStyle/>
        <a:p>
          <a:endParaRPr lang="en-US"/>
        </a:p>
      </dgm:t>
    </dgm:pt>
    <dgm:pt modelId="{0A1E417A-9874-4CD0-8514-72DBB649984B}">
      <dgm:prSet phldrT="[Text]"/>
      <dgm:spPr/>
      <dgm:t>
        <a:bodyPr/>
        <a:lstStyle/>
        <a:p>
          <a:r>
            <a:rPr lang="en-US" dirty="0" smtClean="0"/>
            <a:t>Create “interim” container</a:t>
          </a:r>
          <a:endParaRPr lang="en-US" dirty="0"/>
        </a:p>
      </dgm:t>
    </dgm:pt>
    <dgm:pt modelId="{AE838ADE-BE56-445B-BFC9-01163028E0E4}" type="parTrans" cxnId="{91940005-0CE9-4942-A522-C48F6C923C7F}">
      <dgm:prSet/>
      <dgm:spPr/>
      <dgm:t>
        <a:bodyPr/>
        <a:lstStyle/>
        <a:p>
          <a:endParaRPr lang="en-US"/>
        </a:p>
      </dgm:t>
    </dgm:pt>
    <dgm:pt modelId="{0EF7D3AA-040E-4EF9-BE26-280D55F60B22}" type="sibTrans" cxnId="{91940005-0CE9-4942-A522-C48F6C923C7F}">
      <dgm:prSet/>
      <dgm:spPr/>
      <dgm:t>
        <a:bodyPr/>
        <a:lstStyle/>
        <a:p>
          <a:endParaRPr lang="en-US"/>
        </a:p>
      </dgm:t>
    </dgm:pt>
    <dgm:pt modelId="{D4D23A33-2187-429B-810A-1E7C41BE03F0}">
      <dgm:prSet phldrT="[Text]"/>
      <dgm:spPr/>
      <dgm:t>
        <a:bodyPr/>
        <a:lstStyle/>
        <a:p>
          <a:r>
            <a:rPr lang="en-US" dirty="0" smtClean="0"/>
            <a:t>Copy any detected dependencies</a:t>
          </a:r>
          <a:endParaRPr lang="en-US" dirty="0"/>
        </a:p>
      </dgm:t>
    </dgm:pt>
    <dgm:pt modelId="{E0B0F539-B9D8-4935-B12F-BEB963F77D3C}" type="parTrans" cxnId="{BCF05D31-D450-4FF6-B626-076D9B02EA03}">
      <dgm:prSet/>
      <dgm:spPr/>
      <dgm:t>
        <a:bodyPr/>
        <a:lstStyle/>
        <a:p>
          <a:endParaRPr lang="en-US"/>
        </a:p>
      </dgm:t>
    </dgm:pt>
    <dgm:pt modelId="{3C0227B7-D2DD-4D75-8CC7-7A12A7A0B773}" type="sibTrans" cxnId="{BCF05D31-D450-4FF6-B626-076D9B02EA03}">
      <dgm:prSet/>
      <dgm:spPr/>
      <dgm:t>
        <a:bodyPr/>
        <a:lstStyle/>
        <a:p>
          <a:endParaRPr lang="en-US"/>
        </a:p>
      </dgm:t>
    </dgm:pt>
    <dgm:pt modelId="{4F454327-9030-4B68-9D81-51C4C91E8E8E}">
      <dgm:prSet phldrT="[Text]"/>
      <dgm:spPr/>
      <dgm:t>
        <a:bodyPr/>
        <a:lstStyle/>
        <a:p>
          <a:r>
            <a:rPr lang="en-US" dirty="0" smtClean="0"/>
            <a:t>Copy .</a:t>
          </a:r>
          <a:r>
            <a:rPr lang="en-US" dirty="0" err="1" smtClean="0"/>
            <a:t>ipynb</a:t>
          </a:r>
          <a:r>
            <a:rPr lang="en-US" dirty="0" smtClean="0"/>
            <a:t> file</a:t>
          </a:r>
          <a:endParaRPr lang="en-US" dirty="0"/>
        </a:p>
      </dgm:t>
    </dgm:pt>
    <dgm:pt modelId="{8FD4917D-7E3C-4715-ACC8-522D33FFABEC}" type="parTrans" cxnId="{334DC860-77C6-4432-B809-4A5EE6F2C793}">
      <dgm:prSet/>
      <dgm:spPr/>
      <dgm:t>
        <a:bodyPr/>
        <a:lstStyle/>
        <a:p>
          <a:endParaRPr lang="en-US"/>
        </a:p>
      </dgm:t>
    </dgm:pt>
    <dgm:pt modelId="{5E920FB9-7E5A-4EBB-A6BC-BE2AB1A1A4F7}" type="sibTrans" cxnId="{334DC860-77C6-4432-B809-4A5EE6F2C793}">
      <dgm:prSet/>
      <dgm:spPr/>
      <dgm:t>
        <a:bodyPr/>
        <a:lstStyle/>
        <a:p>
          <a:endParaRPr lang="en-US"/>
        </a:p>
      </dgm:t>
    </dgm:pt>
    <dgm:pt modelId="{5E83D05A-121A-4255-8643-FFE1118A904C}">
      <dgm:prSet phldrT="[Text]"/>
      <dgm:spPr/>
      <dgm:t>
        <a:bodyPr/>
        <a:lstStyle/>
        <a:p>
          <a:r>
            <a:rPr lang="en-US" i="1" dirty="0" err="1" smtClean="0"/>
            <a:t>docker</a:t>
          </a:r>
          <a:r>
            <a:rPr lang="en-US" i="1" dirty="0" smtClean="0"/>
            <a:t> commit</a:t>
          </a:r>
          <a:endParaRPr lang="en-US" dirty="0"/>
        </a:p>
      </dgm:t>
    </dgm:pt>
    <dgm:pt modelId="{6A81BB59-87EA-4363-991D-C203321F4026}" type="parTrans" cxnId="{0755763C-A1BE-4449-87C9-D10492AC1DF2}">
      <dgm:prSet/>
      <dgm:spPr/>
      <dgm:t>
        <a:bodyPr/>
        <a:lstStyle/>
        <a:p>
          <a:endParaRPr lang="en-US"/>
        </a:p>
      </dgm:t>
    </dgm:pt>
    <dgm:pt modelId="{FF6C6CF3-664A-461D-AAC9-17EB35413417}" type="sibTrans" cxnId="{0755763C-A1BE-4449-87C9-D10492AC1DF2}">
      <dgm:prSet/>
      <dgm:spPr/>
      <dgm:t>
        <a:bodyPr/>
        <a:lstStyle/>
        <a:p>
          <a:endParaRPr lang="en-US"/>
        </a:p>
      </dgm:t>
    </dgm:pt>
    <dgm:pt modelId="{1E51A75E-D46C-4E7D-831E-2378FBB32652}">
      <dgm:prSet phldrT="[Text]"/>
      <dgm:spPr/>
      <dgm:t>
        <a:bodyPr/>
        <a:lstStyle/>
        <a:p>
          <a:r>
            <a:rPr lang="en-US" i="1" dirty="0" smtClean="0"/>
            <a:t>ENTRYPOINT=</a:t>
          </a:r>
          <a:br>
            <a:rPr lang="en-US" i="1" dirty="0" smtClean="0"/>
          </a:br>
          <a:r>
            <a:rPr lang="en-US" i="1" dirty="0" smtClean="0"/>
            <a:t>iota_run_nb.py</a:t>
          </a:r>
          <a:endParaRPr lang="en-US" i="1" dirty="0"/>
        </a:p>
      </dgm:t>
    </dgm:pt>
    <dgm:pt modelId="{4D930C85-BBE6-42B5-8B7A-D528BF328DCA}" type="parTrans" cxnId="{246B3474-904A-4E30-814C-B4042980598F}">
      <dgm:prSet/>
      <dgm:spPr/>
      <dgm:t>
        <a:bodyPr/>
        <a:lstStyle/>
        <a:p>
          <a:endParaRPr lang="en-US"/>
        </a:p>
      </dgm:t>
    </dgm:pt>
    <dgm:pt modelId="{396FDE9E-D4BB-4079-AC04-A5B5E17631E7}" type="sibTrans" cxnId="{246B3474-904A-4E30-814C-B4042980598F}">
      <dgm:prSet/>
      <dgm:spPr/>
      <dgm:t>
        <a:bodyPr/>
        <a:lstStyle/>
        <a:p>
          <a:endParaRPr lang="en-US"/>
        </a:p>
      </dgm:t>
    </dgm:pt>
    <dgm:pt modelId="{14353466-A47B-4CCC-BAFA-43BAA15F2214}" type="pres">
      <dgm:prSet presAssocID="{B7343B2D-2ED8-4574-A012-57D0DC7F0D8D}" presName="Name0" presStyleCnt="0">
        <dgm:presLayoutVars>
          <dgm:dir/>
          <dgm:resizeHandles val="exact"/>
        </dgm:presLayoutVars>
      </dgm:prSet>
      <dgm:spPr/>
      <dgm:t>
        <a:bodyPr/>
        <a:lstStyle/>
        <a:p>
          <a:endParaRPr lang="en-US"/>
        </a:p>
      </dgm:t>
    </dgm:pt>
    <dgm:pt modelId="{5902EE3F-9B4F-4DDC-B705-AF0D9F83BF7F}" type="pres">
      <dgm:prSet presAssocID="{C6B6DB22-88F9-4F5E-B94D-A133FD30BB16}" presName="node" presStyleLbl="node1" presStyleIdx="0" presStyleCnt="6">
        <dgm:presLayoutVars>
          <dgm:bulletEnabled val="1"/>
        </dgm:presLayoutVars>
      </dgm:prSet>
      <dgm:spPr/>
      <dgm:t>
        <a:bodyPr/>
        <a:lstStyle/>
        <a:p>
          <a:endParaRPr lang="en-US"/>
        </a:p>
      </dgm:t>
    </dgm:pt>
    <dgm:pt modelId="{7DDEE3CF-1284-4100-9F0E-AB2A254340A0}" type="pres">
      <dgm:prSet presAssocID="{AA0A07C5-D3EE-4A7A-B33F-C44D44F040E3}" presName="sibTrans" presStyleLbl="sibTrans1D1" presStyleIdx="0" presStyleCnt="5"/>
      <dgm:spPr/>
      <dgm:t>
        <a:bodyPr/>
        <a:lstStyle/>
        <a:p>
          <a:endParaRPr lang="en-US"/>
        </a:p>
      </dgm:t>
    </dgm:pt>
    <dgm:pt modelId="{882A7DA0-E232-42BF-B882-4F2C3C9E63D2}" type="pres">
      <dgm:prSet presAssocID="{AA0A07C5-D3EE-4A7A-B33F-C44D44F040E3}" presName="connectorText" presStyleLbl="sibTrans1D1" presStyleIdx="0" presStyleCnt="5"/>
      <dgm:spPr/>
      <dgm:t>
        <a:bodyPr/>
        <a:lstStyle/>
        <a:p>
          <a:endParaRPr lang="en-US"/>
        </a:p>
      </dgm:t>
    </dgm:pt>
    <dgm:pt modelId="{E1A12145-6266-432B-9188-F1D0D951B3A1}" type="pres">
      <dgm:prSet presAssocID="{0A1E417A-9874-4CD0-8514-72DBB649984B}" presName="node" presStyleLbl="node1" presStyleIdx="1" presStyleCnt="6">
        <dgm:presLayoutVars>
          <dgm:bulletEnabled val="1"/>
        </dgm:presLayoutVars>
      </dgm:prSet>
      <dgm:spPr/>
      <dgm:t>
        <a:bodyPr/>
        <a:lstStyle/>
        <a:p>
          <a:endParaRPr lang="en-US"/>
        </a:p>
      </dgm:t>
    </dgm:pt>
    <dgm:pt modelId="{35F824E9-A2E0-426A-AC34-44FF7FED0479}" type="pres">
      <dgm:prSet presAssocID="{0EF7D3AA-040E-4EF9-BE26-280D55F60B22}" presName="sibTrans" presStyleLbl="sibTrans1D1" presStyleIdx="1" presStyleCnt="5"/>
      <dgm:spPr/>
      <dgm:t>
        <a:bodyPr/>
        <a:lstStyle/>
        <a:p>
          <a:endParaRPr lang="en-US"/>
        </a:p>
      </dgm:t>
    </dgm:pt>
    <dgm:pt modelId="{CAB73187-4715-4C29-9902-2C6F9F616DAE}" type="pres">
      <dgm:prSet presAssocID="{0EF7D3AA-040E-4EF9-BE26-280D55F60B22}" presName="connectorText" presStyleLbl="sibTrans1D1" presStyleIdx="1" presStyleCnt="5"/>
      <dgm:spPr/>
      <dgm:t>
        <a:bodyPr/>
        <a:lstStyle/>
        <a:p>
          <a:endParaRPr lang="en-US"/>
        </a:p>
      </dgm:t>
    </dgm:pt>
    <dgm:pt modelId="{C854467A-3A51-467B-8960-8C5B60024911}" type="pres">
      <dgm:prSet presAssocID="{D4D23A33-2187-429B-810A-1E7C41BE03F0}" presName="node" presStyleLbl="node1" presStyleIdx="2" presStyleCnt="6">
        <dgm:presLayoutVars>
          <dgm:bulletEnabled val="1"/>
        </dgm:presLayoutVars>
      </dgm:prSet>
      <dgm:spPr/>
      <dgm:t>
        <a:bodyPr/>
        <a:lstStyle/>
        <a:p>
          <a:endParaRPr lang="en-US"/>
        </a:p>
      </dgm:t>
    </dgm:pt>
    <dgm:pt modelId="{071147D2-23B2-4EB3-B7C6-7F3AA8F762D5}" type="pres">
      <dgm:prSet presAssocID="{3C0227B7-D2DD-4D75-8CC7-7A12A7A0B773}" presName="sibTrans" presStyleLbl="sibTrans1D1" presStyleIdx="2" presStyleCnt="5"/>
      <dgm:spPr/>
      <dgm:t>
        <a:bodyPr/>
        <a:lstStyle/>
        <a:p>
          <a:endParaRPr lang="en-US"/>
        </a:p>
      </dgm:t>
    </dgm:pt>
    <dgm:pt modelId="{6DA95E3D-85BD-4253-9224-4C4D4AFA6F4A}" type="pres">
      <dgm:prSet presAssocID="{3C0227B7-D2DD-4D75-8CC7-7A12A7A0B773}" presName="connectorText" presStyleLbl="sibTrans1D1" presStyleIdx="2" presStyleCnt="5"/>
      <dgm:spPr/>
      <dgm:t>
        <a:bodyPr/>
        <a:lstStyle/>
        <a:p>
          <a:endParaRPr lang="en-US"/>
        </a:p>
      </dgm:t>
    </dgm:pt>
    <dgm:pt modelId="{30919290-5EAC-4A5E-B24F-15139C611DB1}" type="pres">
      <dgm:prSet presAssocID="{4F454327-9030-4B68-9D81-51C4C91E8E8E}" presName="node" presStyleLbl="node1" presStyleIdx="3" presStyleCnt="6">
        <dgm:presLayoutVars>
          <dgm:bulletEnabled val="1"/>
        </dgm:presLayoutVars>
      </dgm:prSet>
      <dgm:spPr/>
      <dgm:t>
        <a:bodyPr/>
        <a:lstStyle/>
        <a:p>
          <a:endParaRPr lang="en-US"/>
        </a:p>
      </dgm:t>
    </dgm:pt>
    <dgm:pt modelId="{513BDC2D-4F4A-489A-9429-82A6B53B2AED}" type="pres">
      <dgm:prSet presAssocID="{5E920FB9-7E5A-4EBB-A6BC-BE2AB1A1A4F7}" presName="sibTrans" presStyleLbl="sibTrans1D1" presStyleIdx="3" presStyleCnt="5"/>
      <dgm:spPr/>
      <dgm:t>
        <a:bodyPr/>
        <a:lstStyle/>
        <a:p>
          <a:endParaRPr lang="en-US"/>
        </a:p>
      </dgm:t>
    </dgm:pt>
    <dgm:pt modelId="{A776410D-E86F-4CB4-AF6E-E6284AD0FA60}" type="pres">
      <dgm:prSet presAssocID="{5E920FB9-7E5A-4EBB-A6BC-BE2AB1A1A4F7}" presName="connectorText" presStyleLbl="sibTrans1D1" presStyleIdx="3" presStyleCnt="5"/>
      <dgm:spPr/>
      <dgm:t>
        <a:bodyPr/>
        <a:lstStyle/>
        <a:p>
          <a:endParaRPr lang="en-US"/>
        </a:p>
      </dgm:t>
    </dgm:pt>
    <dgm:pt modelId="{E4491D31-E1A0-4307-94D5-F0E5438250EF}" type="pres">
      <dgm:prSet presAssocID="{1E51A75E-D46C-4E7D-831E-2378FBB32652}" presName="node" presStyleLbl="node1" presStyleIdx="4" presStyleCnt="6">
        <dgm:presLayoutVars>
          <dgm:bulletEnabled val="1"/>
        </dgm:presLayoutVars>
      </dgm:prSet>
      <dgm:spPr/>
      <dgm:t>
        <a:bodyPr/>
        <a:lstStyle/>
        <a:p>
          <a:endParaRPr lang="en-US"/>
        </a:p>
      </dgm:t>
    </dgm:pt>
    <dgm:pt modelId="{1B6792AC-C568-4353-9845-C5980759B52A}" type="pres">
      <dgm:prSet presAssocID="{396FDE9E-D4BB-4079-AC04-A5B5E17631E7}" presName="sibTrans" presStyleLbl="sibTrans1D1" presStyleIdx="4" presStyleCnt="5"/>
      <dgm:spPr/>
      <dgm:t>
        <a:bodyPr/>
        <a:lstStyle/>
        <a:p>
          <a:endParaRPr lang="en-US"/>
        </a:p>
      </dgm:t>
    </dgm:pt>
    <dgm:pt modelId="{39BEBB8C-1EEF-4697-931C-0BB30ED9E90F}" type="pres">
      <dgm:prSet presAssocID="{396FDE9E-D4BB-4079-AC04-A5B5E17631E7}" presName="connectorText" presStyleLbl="sibTrans1D1" presStyleIdx="4" presStyleCnt="5"/>
      <dgm:spPr/>
      <dgm:t>
        <a:bodyPr/>
        <a:lstStyle/>
        <a:p>
          <a:endParaRPr lang="en-US"/>
        </a:p>
      </dgm:t>
    </dgm:pt>
    <dgm:pt modelId="{E73EFB8D-06EB-4298-801B-A35F48A787B4}" type="pres">
      <dgm:prSet presAssocID="{5E83D05A-121A-4255-8643-FFE1118A904C}" presName="node" presStyleLbl="node1" presStyleIdx="5" presStyleCnt="6">
        <dgm:presLayoutVars>
          <dgm:bulletEnabled val="1"/>
        </dgm:presLayoutVars>
      </dgm:prSet>
      <dgm:spPr/>
      <dgm:t>
        <a:bodyPr/>
        <a:lstStyle/>
        <a:p>
          <a:endParaRPr lang="en-US"/>
        </a:p>
      </dgm:t>
    </dgm:pt>
  </dgm:ptLst>
  <dgm:cxnLst>
    <dgm:cxn modelId="{AE2660E5-19A7-4959-B529-E366391EFB74}" srcId="{B7343B2D-2ED8-4574-A012-57D0DC7F0D8D}" destId="{C6B6DB22-88F9-4F5E-B94D-A133FD30BB16}" srcOrd="0" destOrd="0" parTransId="{3775DE4B-CDE6-4D54-9090-5BF2B1ACC302}" sibTransId="{AA0A07C5-D3EE-4A7A-B33F-C44D44F040E3}"/>
    <dgm:cxn modelId="{1AA778D3-010F-4E01-8697-749146B16341}" type="presOf" srcId="{C6B6DB22-88F9-4F5E-B94D-A133FD30BB16}" destId="{5902EE3F-9B4F-4DDC-B705-AF0D9F83BF7F}" srcOrd="0" destOrd="0" presId="urn:microsoft.com/office/officeart/2005/8/layout/bProcess3"/>
    <dgm:cxn modelId="{589C310A-4F11-4019-8C84-127534145B40}" type="presOf" srcId="{5E83D05A-121A-4255-8643-FFE1118A904C}" destId="{E73EFB8D-06EB-4298-801B-A35F48A787B4}" srcOrd="0" destOrd="0" presId="urn:microsoft.com/office/officeart/2005/8/layout/bProcess3"/>
    <dgm:cxn modelId="{BCF05D31-D450-4FF6-B626-076D9B02EA03}" srcId="{B7343B2D-2ED8-4574-A012-57D0DC7F0D8D}" destId="{D4D23A33-2187-429B-810A-1E7C41BE03F0}" srcOrd="2" destOrd="0" parTransId="{E0B0F539-B9D8-4935-B12F-BEB963F77D3C}" sibTransId="{3C0227B7-D2DD-4D75-8CC7-7A12A7A0B773}"/>
    <dgm:cxn modelId="{86EB1CC6-BF93-4A35-AA14-6DB3D3C059C6}" type="presOf" srcId="{4F454327-9030-4B68-9D81-51C4C91E8E8E}" destId="{30919290-5EAC-4A5E-B24F-15139C611DB1}" srcOrd="0" destOrd="0" presId="urn:microsoft.com/office/officeart/2005/8/layout/bProcess3"/>
    <dgm:cxn modelId="{E5F055C0-B7F9-466F-B400-6FD9F0542066}" type="presOf" srcId="{5E920FB9-7E5A-4EBB-A6BC-BE2AB1A1A4F7}" destId="{A776410D-E86F-4CB4-AF6E-E6284AD0FA60}" srcOrd="1" destOrd="0" presId="urn:microsoft.com/office/officeart/2005/8/layout/bProcess3"/>
    <dgm:cxn modelId="{45EDBB75-D578-4CAB-BCCB-8101564FC05C}" type="presOf" srcId="{0A1E417A-9874-4CD0-8514-72DBB649984B}" destId="{E1A12145-6266-432B-9188-F1D0D951B3A1}" srcOrd="0" destOrd="0" presId="urn:microsoft.com/office/officeart/2005/8/layout/bProcess3"/>
    <dgm:cxn modelId="{33DF51A2-0A1F-41EB-A7B2-330AF16BD398}" type="presOf" srcId="{D4D23A33-2187-429B-810A-1E7C41BE03F0}" destId="{C854467A-3A51-467B-8960-8C5B60024911}" srcOrd="0" destOrd="0" presId="urn:microsoft.com/office/officeart/2005/8/layout/bProcess3"/>
    <dgm:cxn modelId="{BA2FA1AB-7653-49EE-99D0-D251087C42B7}" type="presOf" srcId="{3C0227B7-D2DD-4D75-8CC7-7A12A7A0B773}" destId="{071147D2-23B2-4EB3-B7C6-7F3AA8F762D5}" srcOrd="0" destOrd="0" presId="urn:microsoft.com/office/officeart/2005/8/layout/bProcess3"/>
    <dgm:cxn modelId="{4F81318C-8001-4538-89D1-FC9589205C47}" type="presOf" srcId="{3C0227B7-D2DD-4D75-8CC7-7A12A7A0B773}" destId="{6DA95E3D-85BD-4253-9224-4C4D4AFA6F4A}" srcOrd="1" destOrd="0" presId="urn:microsoft.com/office/officeart/2005/8/layout/bProcess3"/>
    <dgm:cxn modelId="{D8B556F3-8F8F-4A42-948E-ECB669838B85}" type="presOf" srcId="{1E51A75E-D46C-4E7D-831E-2378FBB32652}" destId="{E4491D31-E1A0-4307-94D5-F0E5438250EF}" srcOrd="0" destOrd="0" presId="urn:microsoft.com/office/officeart/2005/8/layout/bProcess3"/>
    <dgm:cxn modelId="{47B3271D-D9C2-48C6-9A19-F74F67914CB9}" type="presOf" srcId="{AA0A07C5-D3EE-4A7A-B33F-C44D44F040E3}" destId="{7DDEE3CF-1284-4100-9F0E-AB2A254340A0}" srcOrd="0" destOrd="0" presId="urn:microsoft.com/office/officeart/2005/8/layout/bProcess3"/>
    <dgm:cxn modelId="{0755763C-A1BE-4449-87C9-D10492AC1DF2}" srcId="{B7343B2D-2ED8-4574-A012-57D0DC7F0D8D}" destId="{5E83D05A-121A-4255-8643-FFE1118A904C}" srcOrd="5" destOrd="0" parTransId="{6A81BB59-87EA-4363-991D-C203321F4026}" sibTransId="{FF6C6CF3-664A-461D-AAC9-17EB35413417}"/>
    <dgm:cxn modelId="{246B3474-904A-4E30-814C-B4042980598F}" srcId="{B7343B2D-2ED8-4574-A012-57D0DC7F0D8D}" destId="{1E51A75E-D46C-4E7D-831E-2378FBB32652}" srcOrd="4" destOrd="0" parTransId="{4D930C85-BBE6-42B5-8B7A-D528BF328DCA}" sibTransId="{396FDE9E-D4BB-4079-AC04-A5B5E17631E7}"/>
    <dgm:cxn modelId="{334DC860-77C6-4432-B809-4A5EE6F2C793}" srcId="{B7343B2D-2ED8-4574-A012-57D0DC7F0D8D}" destId="{4F454327-9030-4B68-9D81-51C4C91E8E8E}" srcOrd="3" destOrd="0" parTransId="{8FD4917D-7E3C-4715-ACC8-522D33FFABEC}" sibTransId="{5E920FB9-7E5A-4EBB-A6BC-BE2AB1A1A4F7}"/>
    <dgm:cxn modelId="{946756F0-F9C0-4BE9-9657-B9D0CBBB2D89}" type="presOf" srcId="{B7343B2D-2ED8-4574-A012-57D0DC7F0D8D}" destId="{14353466-A47B-4CCC-BAFA-43BAA15F2214}" srcOrd="0" destOrd="0" presId="urn:microsoft.com/office/officeart/2005/8/layout/bProcess3"/>
    <dgm:cxn modelId="{DF2E636C-2C7F-4547-820D-7E97286EB9D2}" type="presOf" srcId="{396FDE9E-D4BB-4079-AC04-A5B5E17631E7}" destId="{39BEBB8C-1EEF-4697-931C-0BB30ED9E90F}" srcOrd="1" destOrd="0" presId="urn:microsoft.com/office/officeart/2005/8/layout/bProcess3"/>
    <dgm:cxn modelId="{60D32B01-99E8-4FA4-9396-12A38BDABFAD}" type="presOf" srcId="{0EF7D3AA-040E-4EF9-BE26-280D55F60B22}" destId="{CAB73187-4715-4C29-9902-2C6F9F616DAE}" srcOrd="1" destOrd="0" presId="urn:microsoft.com/office/officeart/2005/8/layout/bProcess3"/>
    <dgm:cxn modelId="{6F4BBD0C-9355-4784-97F8-0B9B65EC7441}" type="presOf" srcId="{396FDE9E-D4BB-4079-AC04-A5B5E17631E7}" destId="{1B6792AC-C568-4353-9845-C5980759B52A}" srcOrd="0" destOrd="0" presId="urn:microsoft.com/office/officeart/2005/8/layout/bProcess3"/>
    <dgm:cxn modelId="{A54F5027-95B1-4285-8F3A-9F63187D0064}" type="presOf" srcId="{0EF7D3AA-040E-4EF9-BE26-280D55F60B22}" destId="{35F824E9-A2E0-426A-AC34-44FF7FED0479}" srcOrd="0" destOrd="0" presId="urn:microsoft.com/office/officeart/2005/8/layout/bProcess3"/>
    <dgm:cxn modelId="{2E9CCF16-764E-4C6B-AF52-F92832CB8608}" type="presOf" srcId="{AA0A07C5-D3EE-4A7A-B33F-C44D44F040E3}" destId="{882A7DA0-E232-42BF-B882-4F2C3C9E63D2}" srcOrd="1" destOrd="0" presId="urn:microsoft.com/office/officeart/2005/8/layout/bProcess3"/>
    <dgm:cxn modelId="{91940005-0CE9-4942-A522-C48F6C923C7F}" srcId="{B7343B2D-2ED8-4574-A012-57D0DC7F0D8D}" destId="{0A1E417A-9874-4CD0-8514-72DBB649984B}" srcOrd="1" destOrd="0" parTransId="{AE838ADE-BE56-445B-BFC9-01163028E0E4}" sibTransId="{0EF7D3AA-040E-4EF9-BE26-280D55F60B22}"/>
    <dgm:cxn modelId="{D8599852-DD4A-4A74-9DED-1C0C1E91C850}" type="presOf" srcId="{5E920FB9-7E5A-4EBB-A6BC-BE2AB1A1A4F7}" destId="{513BDC2D-4F4A-489A-9429-82A6B53B2AED}" srcOrd="0" destOrd="0" presId="urn:microsoft.com/office/officeart/2005/8/layout/bProcess3"/>
    <dgm:cxn modelId="{A3CC9035-A27E-4F95-A996-B94389D09596}" type="presParOf" srcId="{14353466-A47B-4CCC-BAFA-43BAA15F2214}" destId="{5902EE3F-9B4F-4DDC-B705-AF0D9F83BF7F}" srcOrd="0" destOrd="0" presId="urn:microsoft.com/office/officeart/2005/8/layout/bProcess3"/>
    <dgm:cxn modelId="{05D93A94-4A63-4308-87D1-A13AF3DD1446}" type="presParOf" srcId="{14353466-A47B-4CCC-BAFA-43BAA15F2214}" destId="{7DDEE3CF-1284-4100-9F0E-AB2A254340A0}" srcOrd="1" destOrd="0" presId="urn:microsoft.com/office/officeart/2005/8/layout/bProcess3"/>
    <dgm:cxn modelId="{E2FB8A18-23FA-4F81-ABB3-CDD9584411A5}" type="presParOf" srcId="{7DDEE3CF-1284-4100-9F0E-AB2A254340A0}" destId="{882A7DA0-E232-42BF-B882-4F2C3C9E63D2}" srcOrd="0" destOrd="0" presId="urn:microsoft.com/office/officeart/2005/8/layout/bProcess3"/>
    <dgm:cxn modelId="{7FCCBC54-5359-4156-BA86-600EF05898D5}" type="presParOf" srcId="{14353466-A47B-4CCC-BAFA-43BAA15F2214}" destId="{E1A12145-6266-432B-9188-F1D0D951B3A1}" srcOrd="2" destOrd="0" presId="urn:microsoft.com/office/officeart/2005/8/layout/bProcess3"/>
    <dgm:cxn modelId="{B0CD8052-0C87-4F0E-9576-0770EF2D5F9C}" type="presParOf" srcId="{14353466-A47B-4CCC-BAFA-43BAA15F2214}" destId="{35F824E9-A2E0-426A-AC34-44FF7FED0479}" srcOrd="3" destOrd="0" presId="urn:microsoft.com/office/officeart/2005/8/layout/bProcess3"/>
    <dgm:cxn modelId="{D06B6021-9214-4C4E-9294-1175AD4078EC}" type="presParOf" srcId="{35F824E9-A2E0-426A-AC34-44FF7FED0479}" destId="{CAB73187-4715-4C29-9902-2C6F9F616DAE}" srcOrd="0" destOrd="0" presId="urn:microsoft.com/office/officeart/2005/8/layout/bProcess3"/>
    <dgm:cxn modelId="{E20CF3C6-A270-4E4F-9D08-A30BC7347E83}" type="presParOf" srcId="{14353466-A47B-4CCC-BAFA-43BAA15F2214}" destId="{C854467A-3A51-467B-8960-8C5B60024911}" srcOrd="4" destOrd="0" presId="urn:microsoft.com/office/officeart/2005/8/layout/bProcess3"/>
    <dgm:cxn modelId="{9254AB59-8353-4C21-9C8B-362DE2AA4D63}" type="presParOf" srcId="{14353466-A47B-4CCC-BAFA-43BAA15F2214}" destId="{071147D2-23B2-4EB3-B7C6-7F3AA8F762D5}" srcOrd="5" destOrd="0" presId="urn:microsoft.com/office/officeart/2005/8/layout/bProcess3"/>
    <dgm:cxn modelId="{60A4C907-AAFE-4D1B-8FB3-6D8447131D4E}" type="presParOf" srcId="{071147D2-23B2-4EB3-B7C6-7F3AA8F762D5}" destId="{6DA95E3D-85BD-4253-9224-4C4D4AFA6F4A}" srcOrd="0" destOrd="0" presId="urn:microsoft.com/office/officeart/2005/8/layout/bProcess3"/>
    <dgm:cxn modelId="{91403553-3EE6-4500-8EC2-4F19B85B0374}" type="presParOf" srcId="{14353466-A47B-4CCC-BAFA-43BAA15F2214}" destId="{30919290-5EAC-4A5E-B24F-15139C611DB1}" srcOrd="6" destOrd="0" presId="urn:microsoft.com/office/officeart/2005/8/layout/bProcess3"/>
    <dgm:cxn modelId="{4FB97764-30B7-44EC-8F89-4151EB3CD564}" type="presParOf" srcId="{14353466-A47B-4CCC-BAFA-43BAA15F2214}" destId="{513BDC2D-4F4A-489A-9429-82A6B53B2AED}" srcOrd="7" destOrd="0" presId="urn:microsoft.com/office/officeart/2005/8/layout/bProcess3"/>
    <dgm:cxn modelId="{05A85D3F-0C77-4937-8031-D9568B772550}" type="presParOf" srcId="{513BDC2D-4F4A-489A-9429-82A6B53B2AED}" destId="{A776410D-E86F-4CB4-AF6E-E6284AD0FA60}" srcOrd="0" destOrd="0" presId="urn:microsoft.com/office/officeart/2005/8/layout/bProcess3"/>
    <dgm:cxn modelId="{C6D50396-CE94-44BF-B030-A379F1747013}" type="presParOf" srcId="{14353466-A47B-4CCC-BAFA-43BAA15F2214}" destId="{E4491D31-E1A0-4307-94D5-F0E5438250EF}" srcOrd="8" destOrd="0" presId="urn:microsoft.com/office/officeart/2005/8/layout/bProcess3"/>
    <dgm:cxn modelId="{894C5A51-14CD-4071-AA34-1207AB73D871}" type="presParOf" srcId="{14353466-A47B-4CCC-BAFA-43BAA15F2214}" destId="{1B6792AC-C568-4353-9845-C5980759B52A}" srcOrd="9" destOrd="0" presId="urn:microsoft.com/office/officeart/2005/8/layout/bProcess3"/>
    <dgm:cxn modelId="{422EA011-0721-406A-A4A7-6A917A5D3F3C}" type="presParOf" srcId="{1B6792AC-C568-4353-9845-C5980759B52A}" destId="{39BEBB8C-1EEF-4697-931C-0BB30ED9E90F}" srcOrd="0" destOrd="0" presId="urn:microsoft.com/office/officeart/2005/8/layout/bProcess3"/>
    <dgm:cxn modelId="{D394EE5B-A6BD-4063-B900-38F51A98AD98}" type="presParOf" srcId="{14353466-A47B-4CCC-BAFA-43BAA15F2214}" destId="{E73EFB8D-06EB-4298-801B-A35F48A787B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2E561-3910-46E2-A9EA-5162D83C33DA}" type="doc">
      <dgm:prSet loTypeId="urn:microsoft.com/office/officeart/2005/8/layout/chevron1" loCatId="process" qsTypeId="urn:microsoft.com/office/officeart/2005/8/quickstyle/simple1" qsCatId="simple" csTypeId="urn:microsoft.com/office/officeart/2005/8/colors/accent1_2" csCatId="accent1" phldr="1"/>
      <dgm:spPr/>
    </dgm:pt>
    <dgm:pt modelId="{4405588F-5D66-4E5C-9CC9-71DF9E14A212}">
      <dgm:prSet phldrT="[Text]"/>
      <dgm:spPr/>
      <dgm:t>
        <a:bodyPr/>
        <a:lstStyle/>
        <a:p>
          <a:r>
            <a:rPr lang="en-US" dirty="0" smtClean="0"/>
            <a:t>Replace Variables</a:t>
          </a:r>
          <a:endParaRPr lang="en-US" dirty="0"/>
        </a:p>
      </dgm:t>
    </dgm:pt>
    <dgm:pt modelId="{2BCD13A3-551F-41A3-8931-45A0B7993CD1}" type="parTrans" cxnId="{17E54BC1-5B3C-4098-B8F4-3170D90ABAD8}">
      <dgm:prSet/>
      <dgm:spPr/>
      <dgm:t>
        <a:bodyPr/>
        <a:lstStyle/>
        <a:p>
          <a:endParaRPr lang="en-US"/>
        </a:p>
      </dgm:t>
    </dgm:pt>
    <dgm:pt modelId="{020FD3B8-2053-4C0A-9A96-D0EF8DCF5AB3}" type="sibTrans" cxnId="{17E54BC1-5B3C-4098-B8F4-3170D90ABAD8}">
      <dgm:prSet/>
      <dgm:spPr/>
      <dgm:t>
        <a:bodyPr/>
        <a:lstStyle/>
        <a:p>
          <a:endParaRPr lang="en-US"/>
        </a:p>
      </dgm:t>
    </dgm:pt>
    <dgm:pt modelId="{A9B93D59-721D-445D-A77F-6C31F9945047}">
      <dgm:prSet phldrT="[Text]"/>
      <dgm:spPr/>
      <dgm:t>
        <a:bodyPr/>
        <a:lstStyle/>
        <a:p>
          <a:r>
            <a:rPr lang="en-US" dirty="0" smtClean="0"/>
            <a:t>Execute </a:t>
          </a:r>
          <a:r>
            <a:rPr lang="en-US" dirty="0" err="1" smtClean="0"/>
            <a:t>nbconvert</a:t>
          </a:r>
          <a:endParaRPr lang="en-US" dirty="0"/>
        </a:p>
      </dgm:t>
    </dgm:pt>
    <dgm:pt modelId="{0A4F7532-BA1F-4148-8C8A-7F283EB61E9F}" type="parTrans" cxnId="{CD5BFE44-EBB3-4441-9DD9-AC3A4B0537B3}">
      <dgm:prSet/>
      <dgm:spPr/>
      <dgm:t>
        <a:bodyPr/>
        <a:lstStyle/>
        <a:p>
          <a:endParaRPr lang="en-US"/>
        </a:p>
      </dgm:t>
    </dgm:pt>
    <dgm:pt modelId="{4AABB160-7118-46CA-8BE7-91D7DD24C40E}" type="sibTrans" cxnId="{CD5BFE44-EBB3-4441-9DD9-AC3A4B0537B3}">
      <dgm:prSet/>
      <dgm:spPr/>
      <dgm:t>
        <a:bodyPr/>
        <a:lstStyle/>
        <a:p>
          <a:endParaRPr lang="en-US"/>
        </a:p>
      </dgm:t>
    </dgm:pt>
    <dgm:pt modelId="{91A848C7-0C36-4159-A5D8-435865896293}">
      <dgm:prSet phldrT="[Text]"/>
      <dgm:spPr/>
      <dgm:t>
        <a:bodyPr/>
        <a:lstStyle/>
        <a:p>
          <a:r>
            <a:rPr lang="en-US" dirty="0" smtClean="0"/>
            <a:t>Write HTML to S3</a:t>
          </a:r>
          <a:endParaRPr lang="en-US" dirty="0"/>
        </a:p>
      </dgm:t>
    </dgm:pt>
    <dgm:pt modelId="{D98CC2C3-67E7-4BC6-983F-640224FC3616}" type="parTrans" cxnId="{C7A86D70-BF17-4FE8-A758-2E3436FF7267}">
      <dgm:prSet/>
      <dgm:spPr/>
      <dgm:t>
        <a:bodyPr/>
        <a:lstStyle/>
        <a:p>
          <a:endParaRPr lang="en-US"/>
        </a:p>
      </dgm:t>
    </dgm:pt>
    <dgm:pt modelId="{18E84DE2-768F-4C24-9511-C3A14E8D084B}" type="sibTrans" cxnId="{C7A86D70-BF17-4FE8-A758-2E3436FF7267}">
      <dgm:prSet/>
      <dgm:spPr/>
      <dgm:t>
        <a:bodyPr/>
        <a:lstStyle/>
        <a:p>
          <a:endParaRPr lang="en-US"/>
        </a:p>
      </dgm:t>
    </dgm:pt>
    <dgm:pt modelId="{FA46D2E5-FC42-4B5E-A8A1-69BCC02B2873}" type="pres">
      <dgm:prSet presAssocID="{6A62E561-3910-46E2-A9EA-5162D83C33DA}" presName="Name0" presStyleCnt="0">
        <dgm:presLayoutVars>
          <dgm:dir/>
          <dgm:animLvl val="lvl"/>
          <dgm:resizeHandles val="exact"/>
        </dgm:presLayoutVars>
      </dgm:prSet>
      <dgm:spPr/>
    </dgm:pt>
    <dgm:pt modelId="{78BA66F4-ED29-4D90-B466-32A6485D0D9A}" type="pres">
      <dgm:prSet presAssocID="{4405588F-5D66-4E5C-9CC9-71DF9E14A212}" presName="parTxOnly" presStyleLbl="node1" presStyleIdx="0" presStyleCnt="3">
        <dgm:presLayoutVars>
          <dgm:chMax val="0"/>
          <dgm:chPref val="0"/>
          <dgm:bulletEnabled val="1"/>
        </dgm:presLayoutVars>
      </dgm:prSet>
      <dgm:spPr/>
      <dgm:t>
        <a:bodyPr/>
        <a:lstStyle/>
        <a:p>
          <a:endParaRPr lang="en-US"/>
        </a:p>
      </dgm:t>
    </dgm:pt>
    <dgm:pt modelId="{FCF53E08-382A-46CD-B805-3ADAD01CD123}" type="pres">
      <dgm:prSet presAssocID="{020FD3B8-2053-4C0A-9A96-D0EF8DCF5AB3}" presName="parTxOnlySpace" presStyleCnt="0"/>
      <dgm:spPr/>
    </dgm:pt>
    <dgm:pt modelId="{7AAB05FB-2C78-4262-BBF2-2A9BA2CFA01C}" type="pres">
      <dgm:prSet presAssocID="{A9B93D59-721D-445D-A77F-6C31F9945047}" presName="parTxOnly" presStyleLbl="node1" presStyleIdx="1" presStyleCnt="3">
        <dgm:presLayoutVars>
          <dgm:chMax val="0"/>
          <dgm:chPref val="0"/>
          <dgm:bulletEnabled val="1"/>
        </dgm:presLayoutVars>
      </dgm:prSet>
      <dgm:spPr/>
      <dgm:t>
        <a:bodyPr/>
        <a:lstStyle/>
        <a:p>
          <a:endParaRPr lang="en-US"/>
        </a:p>
      </dgm:t>
    </dgm:pt>
    <dgm:pt modelId="{EAD4AD55-9812-4B6E-89B0-DE849A53BB58}" type="pres">
      <dgm:prSet presAssocID="{4AABB160-7118-46CA-8BE7-91D7DD24C40E}" presName="parTxOnlySpace" presStyleCnt="0"/>
      <dgm:spPr/>
    </dgm:pt>
    <dgm:pt modelId="{7F643B81-D55E-4707-853A-EF1F7E8E2102}" type="pres">
      <dgm:prSet presAssocID="{91A848C7-0C36-4159-A5D8-435865896293}" presName="parTxOnly" presStyleLbl="node1" presStyleIdx="2" presStyleCnt="3">
        <dgm:presLayoutVars>
          <dgm:chMax val="0"/>
          <dgm:chPref val="0"/>
          <dgm:bulletEnabled val="1"/>
        </dgm:presLayoutVars>
      </dgm:prSet>
      <dgm:spPr/>
      <dgm:t>
        <a:bodyPr/>
        <a:lstStyle/>
        <a:p>
          <a:endParaRPr lang="en-US"/>
        </a:p>
      </dgm:t>
    </dgm:pt>
  </dgm:ptLst>
  <dgm:cxnLst>
    <dgm:cxn modelId="{17E54BC1-5B3C-4098-B8F4-3170D90ABAD8}" srcId="{6A62E561-3910-46E2-A9EA-5162D83C33DA}" destId="{4405588F-5D66-4E5C-9CC9-71DF9E14A212}" srcOrd="0" destOrd="0" parTransId="{2BCD13A3-551F-41A3-8931-45A0B7993CD1}" sibTransId="{020FD3B8-2053-4C0A-9A96-D0EF8DCF5AB3}"/>
    <dgm:cxn modelId="{C7A86D70-BF17-4FE8-A758-2E3436FF7267}" srcId="{6A62E561-3910-46E2-A9EA-5162D83C33DA}" destId="{91A848C7-0C36-4159-A5D8-435865896293}" srcOrd="2" destOrd="0" parTransId="{D98CC2C3-67E7-4BC6-983F-640224FC3616}" sibTransId="{18E84DE2-768F-4C24-9511-C3A14E8D084B}"/>
    <dgm:cxn modelId="{DA020B95-D84B-452D-9989-F80A9C5BAB00}" type="presOf" srcId="{91A848C7-0C36-4159-A5D8-435865896293}" destId="{7F643B81-D55E-4707-853A-EF1F7E8E2102}" srcOrd="0" destOrd="0" presId="urn:microsoft.com/office/officeart/2005/8/layout/chevron1"/>
    <dgm:cxn modelId="{CD5BFE44-EBB3-4441-9DD9-AC3A4B0537B3}" srcId="{6A62E561-3910-46E2-A9EA-5162D83C33DA}" destId="{A9B93D59-721D-445D-A77F-6C31F9945047}" srcOrd="1" destOrd="0" parTransId="{0A4F7532-BA1F-4148-8C8A-7F283EB61E9F}" sibTransId="{4AABB160-7118-46CA-8BE7-91D7DD24C40E}"/>
    <dgm:cxn modelId="{1D3ECD2B-74EA-4D99-BE0D-78790DF5B3BF}" type="presOf" srcId="{A9B93D59-721D-445D-A77F-6C31F9945047}" destId="{7AAB05FB-2C78-4262-BBF2-2A9BA2CFA01C}" srcOrd="0" destOrd="0" presId="urn:microsoft.com/office/officeart/2005/8/layout/chevron1"/>
    <dgm:cxn modelId="{ECD08B4B-B0BD-435A-BD00-D6CD465FB467}" type="presOf" srcId="{4405588F-5D66-4E5C-9CC9-71DF9E14A212}" destId="{78BA66F4-ED29-4D90-B466-32A6485D0D9A}" srcOrd="0" destOrd="0" presId="urn:microsoft.com/office/officeart/2005/8/layout/chevron1"/>
    <dgm:cxn modelId="{48623980-DC56-490F-84DE-3719D9839885}" type="presOf" srcId="{6A62E561-3910-46E2-A9EA-5162D83C33DA}" destId="{FA46D2E5-FC42-4B5E-A8A1-69BCC02B2873}" srcOrd="0" destOrd="0" presId="urn:microsoft.com/office/officeart/2005/8/layout/chevron1"/>
    <dgm:cxn modelId="{B6EB3DD0-4409-4A79-A524-94E9FE1AF5D2}" type="presParOf" srcId="{FA46D2E5-FC42-4B5E-A8A1-69BCC02B2873}" destId="{78BA66F4-ED29-4D90-B466-32A6485D0D9A}" srcOrd="0" destOrd="0" presId="urn:microsoft.com/office/officeart/2005/8/layout/chevron1"/>
    <dgm:cxn modelId="{1686132C-FBD7-4E90-B19D-E5057846B142}" type="presParOf" srcId="{FA46D2E5-FC42-4B5E-A8A1-69BCC02B2873}" destId="{FCF53E08-382A-46CD-B805-3ADAD01CD123}" srcOrd="1" destOrd="0" presId="urn:microsoft.com/office/officeart/2005/8/layout/chevron1"/>
    <dgm:cxn modelId="{777A6F8F-047E-498E-8D5D-4578E28D0836}" type="presParOf" srcId="{FA46D2E5-FC42-4B5E-A8A1-69BCC02B2873}" destId="{7AAB05FB-2C78-4262-BBF2-2A9BA2CFA01C}" srcOrd="2" destOrd="0" presId="urn:microsoft.com/office/officeart/2005/8/layout/chevron1"/>
    <dgm:cxn modelId="{1BD386D1-2457-4C9C-BB26-85BC961F8448}" type="presParOf" srcId="{FA46D2E5-FC42-4B5E-A8A1-69BCC02B2873}" destId="{EAD4AD55-9812-4B6E-89B0-DE849A53BB58}" srcOrd="3" destOrd="0" presId="urn:microsoft.com/office/officeart/2005/8/layout/chevron1"/>
    <dgm:cxn modelId="{3ABF81E0-1D38-4A52-85A3-7F38AE42FE3E}" type="presParOf" srcId="{FA46D2E5-FC42-4B5E-A8A1-69BCC02B2873}" destId="{7F643B81-D55E-4707-853A-EF1F7E8E210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CC6CA-BEB5-4061-B78E-CFE8D3547E06}">
      <dsp:nvSpPr>
        <dsp:cNvPr id="0" name=""/>
        <dsp:cNvSpPr/>
      </dsp:nvSpPr>
      <dsp:spPr>
        <a:xfrm>
          <a:off x="1449399" y="1335"/>
          <a:ext cx="1139800" cy="74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Write Algorithm Code</a:t>
          </a:r>
          <a:endParaRPr lang="en-US" sz="1300" kern="1200" dirty="0"/>
        </a:p>
      </dsp:txBody>
      <dsp:txXfrm>
        <a:off x="1485565" y="37501"/>
        <a:ext cx="1067468" cy="668538"/>
      </dsp:txXfrm>
    </dsp:sp>
    <dsp:sp modelId="{6C1A2A4B-B2D8-4239-A86B-ED11F2B4576C}">
      <dsp:nvSpPr>
        <dsp:cNvPr id="0" name=""/>
        <dsp:cNvSpPr/>
      </dsp:nvSpPr>
      <dsp:spPr>
        <a:xfrm>
          <a:off x="538310" y="371771"/>
          <a:ext cx="2961979" cy="2961979"/>
        </a:xfrm>
        <a:custGeom>
          <a:avLst/>
          <a:gdLst/>
          <a:ahLst/>
          <a:cxnLst/>
          <a:rect l="0" t="0" r="0" b="0"/>
          <a:pathLst>
            <a:path>
              <a:moveTo>
                <a:pt x="2203782" y="188356"/>
              </a:moveTo>
              <a:arcTo wR="1480989" hR="1480989" stAng="17952738" swAng="1212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32A5D1-F6D2-4FF3-8E16-7841AB8BAB86}">
      <dsp:nvSpPr>
        <dsp:cNvPr id="0" name=""/>
        <dsp:cNvSpPr/>
      </dsp:nvSpPr>
      <dsp:spPr>
        <a:xfrm>
          <a:off x="2857905" y="1024674"/>
          <a:ext cx="1139800" cy="74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Build Container</a:t>
          </a:r>
          <a:endParaRPr lang="en-US" sz="1300" kern="1200" dirty="0"/>
        </a:p>
      </dsp:txBody>
      <dsp:txXfrm>
        <a:off x="2894071" y="1060840"/>
        <a:ext cx="1067468" cy="668538"/>
      </dsp:txXfrm>
    </dsp:sp>
    <dsp:sp modelId="{C827D7B8-43C4-4BCA-9E9B-DC1336673160}">
      <dsp:nvSpPr>
        <dsp:cNvPr id="0" name=""/>
        <dsp:cNvSpPr/>
      </dsp:nvSpPr>
      <dsp:spPr>
        <a:xfrm>
          <a:off x="538310" y="371771"/>
          <a:ext cx="2961979" cy="2961979"/>
        </a:xfrm>
        <a:custGeom>
          <a:avLst/>
          <a:gdLst/>
          <a:ahLst/>
          <a:cxnLst/>
          <a:rect l="0" t="0" r="0" b="0"/>
          <a:pathLst>
            <a:path>
              <a:moveTo>
                <a:pt x="2958438" y="1583352"/>
              </a:moveTo>
              <a:arcTo wR="1480989" hR="1480989" stAng="21837798" swAng="13605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49D3F0-1743-404E-B538-F9E9F9B3295A}">
      <dsp:nvSpPr>
        <dsp:cNvPr id="0" name=""/>
        <dsp:cNvSpPr/>
      </dsp:nvSpPr>
      <dsp:spPr>
        <a:xfrm>
          <a:off x="2319903" y="2680472"/>
          <a:ext cx="1139800" cy="74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Upload Container</a:t>
          </a:r>
          <a:endParaRPr lang="en-US" sz="1300" kern="1200" dirty="0"/>
        </a:p>
      </dsp:txBody>
      <dsp:txXfrm>
        <a:off x="2356069" y="2716638"/>
        <a:ext cx="1067468" cy="668538"/>
      </dsp:txXfrm>
    </dsp:sp>
    <dsp:sp modelId="{4C793700-E00E-4646-A479-8FE888CA14F9}">
      <dsp:nvSpPr>
        <dsp:cNvPr id="0" name=""/>
        <dsp:cNvSpPr/>
      </dsp:nvSpPr>
      <dsp:spPr>
        <a:xfrm>
          <a:off x="538310" y="371771"/>
          <a:ext cx="2961979" cy="2961979"/>
        </a:xfrm>
        <a:custGeom>
          <a:avLst/>
          <a:gdLst/>
          <a:ahLst/>
          <a:cxnLst/>
          <a:rect l="0" t="0" r="0" b="0"/>
          <a:pathLst>
            <a:path>
              <a:moveTo>
                <a:pt x="1662994" y="2950753"/>
              </a:moveTo>
              <a:arcTo wR="1480989" hR="1480989" stAng="4976452" swAng="847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F5B919-3CA7-4C5E-B0DD-317607FE3645}">
      <dsp:nvSpPr>
        <dsp:cNvPr id="0" name=""/>
        <dsp:cNvSpPr/>
      </dsp:nvSpPr>
      <dsp:spPr>
        <a:xfrm>
          <a:off x="578895" y="2680472"/>
          <a:ext cx="1139800" cy="74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Run Container on </a:t>
          </a:r>
          <a:r>
            <a:rPr lang="en-US" sz="1300" kern="1200" dirty="0" err="1" smtClean="0"/>
            <a:t>SageMaker</a:t>
          </a:r>
          <a:endParaRPr lang="en-US" sz="1300" kern="1200" dirty="0"/>
        </a:p>
      </dsp:txBody>
      <dsp:txXfrm>
        <a:off x="615061" y="2716638"/>
        <a:ext cx="1067468" cy="668538"/>
      </dsp:txXfrm>
    </dsp:sp>
    <dsp:sp modelId="{B94A0789-7AD2-4F8F-8ED3-A9328EF2E4D8}">
      <dsp:nvSpPr>
        <dsp:cNvPr id="0" name=""/>
        <dsp:cNvSpPr/>
      </dsp:nvSpPr>
      <dsp:spPr>
        <a:xfrm>
          <a:off x="538310" y="371771"/>
          <a:ext cx="2961979" cy="2961979"/>
        </a:xfrm>
        <a:custGeom>
          <a:avLst/>
          <a:gdLst/>
          <a:ahLst/>
          <a:cxnLst/>
          <a:rect l="0" t="0" r="0" b="0"/>
          <a:pathLst>
            <a:path>
              <a:moveTo>
                <a:pt x="157215" y="2145033"/>
              </a:moveTo>
              <a:arcTo wR="1480989" hR="1480989" stAng="9201620" swAng="13605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8F12A1-E5E0-4705-B3FD-2D14C0D917AE}">
      <dsp:nvSpPr>
        <dsp:cNvPr id="0" name=""/>
        <dsp:cNvSpPr/>
      </dsp:nvSpPr>
      <dsp:spPr>
        <a:xfrm>
          <a:off x="40894" y="1024674"/>
          <a:ext cx="1139800" cy="740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Review Algorithm Performance</a:t>
          </a:r>
          <a:endParaRPr lang="en-US" sz="1300" kern="1200" dirty="0"/>
        </a:p>
      </dsp:txBody>
      <dsp:txXfrm>
        <a:off x="77060" y="1060840"/>
        <a:ext cx="1067468" cy="668538"/>
      </dsp:txXfrm>
    </dsp:sp>
    <dsp:sp modelId="{5A7D05A6-A090-4E40-9128-F3024900DD95}">
      <dsp:nvSpPr>
        <dsp:cNvPr id="0" name=""/>
        <dsp:cNvSpPr/>
      </dsp:nvSpPr>
      <dsp:spPr>
        <a:xfrm>
          <a:off x="538310" y="371771"/>
          <a:ext cx="2961979" cy="2961979"/>
        </a:xfrm>
        <a:custGeom>
          <a:avLst/>
          <a:gdLst/>
          <a:ahLst/>
          <a:cxnLst/>
          <a:rect l="0" t="0" r="0" b="0"/>
          <a:pathLst>
            <a:path>
              <a:moveTo>
                <a:pt x="356129" y="517652"/>
              </a:moveTo>
              <a:arcTo wR="1480989" hR="1480989" stAng="13234617" swAng="1212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21DCE-5A26-4A20-B7B5-192FBEBE9F5A}">
      <dsp:nvSpPr>
        <dsp:cNvPr id="0" name=""/>
        <dsp:cNvSpPr/>
      </dsp:nvSpPr>
      <dsp:spPr>
        <a:xfrm>
          <a:off x="279" y="1733"/>
          <a:ext cx="6496060" cy="658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iota_notebook_containers</a:t>
          </a:r>
          <a:r>
            <a:rPr lang="en-US" sz="1900" kern="1200" dirty="0" smtClean="0"/>
            <a:t> Plugin</a:t>
          </a:r>
          <a:endParaRPr lang="en-US" sz="1900" kern="1200" dirty="0"/>
        </a:p>
      </dsp:txBody>
      <dsp:txXfrm>
        <a:off x="19565" y="21019"/>
        <a:ext cx="6457488" cy="619890"/>
      </dsp:txXfrm>
    </dsp:sp>
    <dsp:sp modelId="{69429F51-8702-46A1-A26D-883215EBD119}">
      <dsp:nvSpPr>
        <dsp:cNvPr id="0" name=""/>
        <dsp:cNvSpPr/>
      </dsp:nvSpPr>
      <dsp:spPr>
        <a:xfrm>
          <a:off x="6620" y="825754"/>
          <a:ext cx="1459319" cy="12790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install.sh</a:t>
          </a:r>
          <a:endParaRPr lang="en-US" sz="1900" kern="1200" dirty="0"/>
        </a:p>
      </dsp:txBody>
      <dsp:txXfrm>
        <a:off x="44081" y="863215"/>
        <a:ext cx="1384397" cy="1204093"/>
      </dsp:txXfrm>
    </dsp:sp>
    <dsp:sp modelId="{07C18252-C1E5-4B72-9DC3-00742D01EDB1}">
      <dsp:nvSpPr>
        <dsp:cNvPr id="0" name=""/>
        <dsp:cNvSpPr/>
      </dsp:nvSpPr>
      <dsp:spPr>
        <a:xfrm>
          <a:off x="6620" y="2270328"/>
          <a:ext cx="1459319" cy="12790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1" kern="1200" dirty="0" smtClean="0"/>
            <a:t>install_kernels.py</a:t>
          </a:r>
          <a:endParaRPr lang="en-US" sz="1100" i="1" kern="1200" dirty="0"/>
        </a:p>
      </dsp:txBody>
      <dsp:txXfrm>
        <a:off x="44081" y="2307789"/>
        <a:ext cx="1384397" cy="1204093"/>
      </dsp:txXfrm>
    </dsp:sp>
    <dsp:sp modelId="{64FA6BE3-3260-438B-8618-BD07D677DD23}">
      <dsp:nvSpPr>
        <dsp:cNvPr id="0" name=""/>
        <dsp:cNvSpPr/>
      </dsp:nvSpPr>
      <dsp:spPr>
        <a:xfrm>
          <a:off x="1588523" y="825754"/>
          <a:ext cx="1798962" cy="12790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nbextension</a:t>
          </a:r>
          <a:r>
            <a:rPr lang="en-US" sz="1900" kern="1200" dirty="0" smtClean="0"/>
            <a:t> (.</a:t>
          </a:r>
          <a:r>
            <a:rPr lang="en-US" sz="1900" kern="1200" dirty="0" err="1" smtClean="0"/>
            <a:t>js</a:t>
          </a:r>
          <a:r>
            <a:rPr lang="en-US" sz="1900" kern="1200" dirty="0" smtClean="0"/>
            <a:t>)</a:t>
          </a:r>
          <a:endParaRPr lang="en-US" sz="1900" kern="1200" dirty="0"/>
        </a:p>
      </dsp:txBody>
      <dsp:txXfrm>
        <a:off x="1625984" y="863215"/>
        <a:ext cx="1724040" cy="1204093"/>
      </dsp:txXfrm>
    </dsp:sp>
    <dsp:sp modelId="{6956381D-9DED-41BD-846C-9A12BA749019}">
      <dsp:nvSpPr>
        <dsp:cNvPr id="0" name=""/>
        <dsp:cNvSpPr/>
      </dsp:nvSpPr>
      <dsp:spPr>
        <a:xfrm>
          <a:off x="3510068" y="825754"/>
          <a:ext cx="2979931" cy="12790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serverextension</a:t>
          </a:r>
          <a:r>
            <a:rPr lang="en-US" sz="1900" kern="1200" dirty="0" smtClean="0"/>
            <a:t> (.</a:t>
          </a:r>
          <a:r>
            <a:rPr lang="en-US" sz="1900" kern="1200" dirty="0" err="1" smtClean="0"/>
            <a:t>py</a:t>
          </a:r>
          <a:r>
            <a:rPr lang="en-US" sz="1900" kern="1200" dirty="0" smtClean="0"/>
            <a:t>)</a:t>
          </a:r>
          <a:endParaRPr lang="en-US" sz="1900" kern="1200" dirty="0"/>
        </a:p>
      </dsp:txBody>
      <dsp:txXfrm>
        <a:off x="3547529" y="863215"/>
        <a:ext cx="2905009" cy="1204093"/>
      </dsp:txXfrm>
    </dsp:sp>
    <dsp:sp modelId="{DE1737C7-9148-401F-9D68-0FD96AD5854D}">
      <dsp:nvSpPr>
        <dsp:cNvPr id="0" name=""/>
        <dsp:cNvSpPr/>
      </dsp:nvSpPr>
      <dsp:spPr>
        <a:xfrm>
          <a:off x="3510068" y="2270328"/>
          <a:ext cx="1459319" cy="12790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t>ECR-Related </a:t>
          </a:r>
          <a:r>
            <a:rPr lang="en-US" sz="1100" i="1" kern="1200" dirty="0" err="1" smtClean="0"/>
            <a:t>RequestHandlers</a:t>
          </a:r>
          <a:r>
            <a:rPr lang="en-US" sz="1100" i="1" kern="1200" dirty="0" smtClean="0"/>
            <a:t>:</a:t>
          </a:r>
          <a:br>
            <a:rPr lang="en-US" sz="1100" i="1" kern="1200" dirty="0" smtClean="0"/>
          </a:br>
          <a:r>
            <a:rPr lang="en-US" sz="1100" i="1" kern="1200" dirty="0" smtClean="0"/>
            <a:t/>
          </a:r>
          <a:br>
            <a:rPr lang="en-US" sz="1100" i="1" kern="1200" dirty="0" smtClean="0"/>
          </a:br>
          <a:r>
            <a:rPr lang="en-US" sz="1100" i="0" kern="1200" dirty="0" smtClean="0"/>
            <a:t>/</a:t>
          </a:r>
          <a:r>
            <a:rPr lang="en-US" sz="1100" i="0" kern="1200" dirty="0" err="1" smtClean="0"/>
            <a:t>create_repo</a:t>
          </a:r>
          <a:r>
            <a:rPr lang="en-US" sz="1100" i="0" kern="1200" dirty="0" smtClean="0"/>
            <a:t/>
          </a:r>
          <a:br>
            <a:rPr lang="en-US" sz="1100" i="0" kern="1200" dirty="0" smtClean="0"/>
          </a:br>
          <a:r>
            <a:rPr lang="en-US" sz="1100" i="0" kern="1200" dirty="0" smtClean="0"/>
            <a:t>/</a:t>
          </a:r>
          <a:r>
            <a:rPr lang="en-US" sz="1100" i="0" kern="1200" dirty="0" err="1" smtClean="0"/>
            <a:t>upload_to_repo</a:t>
          </a:r>
          <a:r>
            <a:rPr lang="en-US" sz="1100" i="0" kern="1200" dirty="0" smtClean="0"/>
            <a:t/>
          </a:r>
          <a:br>
            <a:rPr lang="en-US" sz="1100" i="0" kern="1200" dirty="0" smtClean="0"/>
          </a:br>
          <a:r>
            <a:rPr lang="en-US" sz="1100" i="0" kern="1200" dirty="0" smtClean="0"/>
            <a:t>/</a:t>
          </a:r>
          <a:r>
            <a:rPr lang="en-US" sz="1100" i="0" kern="1200" dirty="0" err="1" smtClean="0"/>
            <a:t>list_repos</a:t>
          </a:r>
          <a:endParaRPr lang="en-US" sz="1100" i="0" kern="1200" dirty="0"/>
        </a:p>
      </dsp:txBody>
      <dsp:txXfrm>
        <a:off x="3547529" y="2307789"/>
        <a:ext cx="1384397" cy="1204093"/>
      </dsp:txXfrm>
    </dsp:sp>
    <dsp:sp modelId="{42940BB4-A35F-4710-96A4-F0E6348CA8CD}">
      <dsp:nvSpPr>
        <dsp:cNvPr id="0" name=""/>
        <dsp:cNvSpPr/>
      </dsp:nvSpPr>
      <dsp:spPr>
        <a:xfrm>
          <a:off x="5030679" y="2270328"/>
          <a:ext cx="1459319" cy="12790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1" kern="1200" dirty="0" err="1" smtClean="0"/>
            <a:t>KernelImageCreator</a:t>
          </a:r>
          <a:endParaRPr lang="en-US" sz="1100" i="1" kern="1200" dirty="0"/>
        </a:p>
      </dsp:txBody>
      <dsp:txXfrm>
        <a:off x="5068140" y="2307789"/>
        <a:ext cx="1384397" cy="1204093"/>
      </dsp:txXfrm>
    </dsp:sp>
    <dsp:sp modelId="{17B5984A-D27E-42B2-A9B7-3B27CBB2BA09}">
      <dsp:nvSpPr>
        <dsp:cNvPr id="0" name=""/>
        <dsp:cNvSpPr/>
      </dsp:nvSpPr>
      <dsp:spPr>
        <a:xfrm>
          <a:off x="6741745" y="1733"/>
          <a:ext cx="1462174" cy="3549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AWS </a:t>
          </a:r>
          <a:r>
            <a:rPr lang="en-US" sz="1900" kern="1200" dirty="0" err="1" smtClean="0"/>
            <a:t>IoT</a:t>
          </a:r>
          <a:r>
            <a:rPr lang="en-US" sz="1900" kern="1200" dirty="0" smtClean="0"/>
            <a:t>, </a:t>
          </a:r>
          <a:r>
            <a:rPr lang="en-US" sz="1900" kern="1200" dirty="0" err="1" smtClean="0"/>
            <a:t>SageMaker</a:t>
          </a:r>
          <a:r>
            <a:rPr lang="en-US" sz="1900" kern="1200" dirty="0" smtClean="0"/>
            <a:t> Training, Your Use Case, etc.</a:t>
          </a:r>
          <a:endParaRPr lang="en-US" sz="1900" kern="1200" dirty="0"/>
        </a:p>
      </dsp:txBody>
      <dsp:txXfrm>
        <a:off x="6784571" y="44559"/>
        <a:ext cx="1376522" cy="3463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EE3CF-1284-4100-9F0E-AB2A254340A0}">
      <dsp:nvSpPr>
        <dsp:cNvPr id="0" name=""/>
        <dsp:cNvSpPr/>
      </dsp:nvSpPr>
      <dsp:spPr>
        <a:xfrm>
          <a:off x="2372928" y="793035"/>
          <a:ext cx="514140" cy="91440"/>
        </a:xfrm>
        <a:custGeom>
          <a:avLst/>
          <a:gdLst/>
          <a:ahLst/>
          <a:cxnLst/>
          <a:rect l="0" t="0" r="0" b="0"/>
          <a:pathLst>
            <a:path>
              <a:moveTo>
                <a:pt x="0" y="45720"/>
              </a:moveTo>
              <a:lnTo>
                <a:pt x="51414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16380" y="836031"/>
        <a:ext cx="27237" cy="5447"/>
      </dsp:txXfrm>
    </dsp:sp>
    <dsp:sp modelId="{5902EE3F-9B4F-4DDC-B705-AF0D9F83BF7F}">
      <dsp:nvSpPr>
        <dsp:cNvPr id="0" name=""/>
        <dsp:cNvSpPr/>
      </dsp:nvSpPr>
      <dsp:spPr>
        <a:xfrm>
          <a:off x="6291" y="128224"/>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Install </a:t>
          </a:r>
          <a:r>
            <a:rPr lang="en-US" sz="2400" i="1" kern="1200" dirty="0" err="1" smtClean="0"/>
            <a:t>asttokens</a:t>
          </a:r>
          <a:endParaRPr lang="en-US" sz="2400" kern="1200" dirty="0"/>
        </a:p>
      </dsp:txBody>
      <dsp:txXfrm>
        <a:off x="6291" y="128224"/>
        <a:ext cx="2368436" cy="1421062"/>
      </dsp:txXfrm>
    </dsp:sp>
    <dsp:sp modelId="{35F824E9-A2E0-426A-AC34-44FF7FED0479}">
      <dsp:nvSpPr>
        <dsp:cNvPr id="0" name=""/>
        <dsp:cNvSpPr/>
      </dsp:nvSpPr>
      <dsp:spPr>
        <a:xfrm>
          <a:off x="5286105" y="793035"/>
          <a:ext cx="514140" cy="91440"/>
        </a:xfrm>
        <a:custGeom>
          <a:avLst/>
          <a:gdLst/>
          <a:ahLst/>
          <a:cxnLst/>
          <a:rect l="0" t="0" r="0" b="0"/>
          <a:pathLst>
            <a:path>
              <a:moveTo>
                <a:pt x="0" y="45720"/>
              </a:moveTo>
              <a:lnTo>
                <a:pt x="51414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9557" y="836031"/>
        <a:ext cx="27237" cy="5447"/>
      </dsp:txXfrm>
    </dsp:sp>
    <dsp:sp modelId="{E1A12145-6266-432B-9188-F1D0D951B3A1}">
      <dsp:nvSpPr>
        <dsp:cNvPr id="0" name=""/>
        <dsp:cNvSpPr/>
      </dsp:nvSpPr>
      <dsp:spPr>
        <a:xfrm>
          <a:off x="2919469" y="128224"/>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Create “interim” container</a:t>
          </a:r>
          <a:endParaRPr lang="en-US" sz="2400" kern="1200" dirty="0"/>
        </a:p>
      </dsp:txBody>
      <dsp:txXfrm>
        <a:off x="2919469" y="128224"/>
        <a:ext cx="2368436" cy="1421062"/>
      </dsp:txXfrm>
    </dsp:sp>
    <dsp:sp modelId="{071147D2-23B2-4EB3-B7C6-7F3AA8F762D5}">
      <dsp:nvSpPr>
        <dsp:cNvPr id="0" name=""/>
        <dsp:cNvSpPr/>
      </dsp:nvSpPr>
      <dsp:spPr>
        <a:xfrm>
          <a:off x="1190510" y="1547486"/>
          <a:ext cx="5826354" cy="514140"/>
        </a:xfrm>
        <a:custGeom>
          <a:avLst/>
          <a:gdLst/>
          <a:ahLst/>
          <a:cxnLst/>
          <a:rect l="0" t="0" r="0" b="0"/>
          <a:pathLst>
            <a:path>
              <a:moveTo>
                <a:pt x="5826354" y="0"/>
              </a:moveTo>
              <a:lnTo>
                <a:pt x="5826354" y="274170"/>
              </a:lnTo>
              <a:lnTo>
                <a:pt x="0" y="274170"/>
              </a:lnTo>
              <a:lnTo>
                <a:pt x="0" y="51414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57393" y="1801832"/>
        <a:ext cx="292588" cy="5447"/>
      </dsp:txXfrm>
    </dsp:sp>
    <dsp:sp modelId="{C854467A-3A51-467B-8960-8C5B60024911}">
      <dsp:nvSpPr>
        <dsp:cNvPr id="0" name=""/>
        <dsp:cNvSpPr/>
      </dsp:nvSpPr>
      <dsp:spPr>
        <a:xfrm>
          <a:off x="5832646" y="128224"/>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Copy any detected dependencies</a:t>
          </a:r>
          <a:endParaRPr lang="en-US" sz="2400" kern="1200" dirty="0"/>
        </a:p>
      </dsp:txBody>
      <dsp:txXfrm>
        <a:off x="5832646" y="128224"/>
        <a:ext cx="2368436" cy="1421062"/>
      </dsp:txXfrm>
    </dsp:sp>
    <dsp:sp modelId="{513BDC2D-4F4A-489A-9429-82A6B53B2AED}">
      <dsp:nvSpPr>
        <dsp:cNvPr id="0" name=""/>
        <dsp:cNvSpPr/>
      </dsp:nvSpPr>
      <dsp:spPr>
        <a:xfrm>
          <a:off x="2372928" y="2758837"/>
          <a:ext cx="514140" cy="91440"/>
        </a:xfrm>
        <a:custGeom>
          <a:avLst/>
          <a:gdLst/>
          <a:ahLst/>
          <a:cxnLst/>
          <a:rect l="0" t="0" r="0" b="0"/>
          <a:pathLst>
            <a:path>
              <a:moveTo>
                <a:pt x="0" y="45720"/>
              </a:moveTo>
              <a:lnTo>
                <a:pt x="51414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16380" y="2801834"/>
        <a:ext cx="27237" cy="5447"/>
      </dsp:txXfrm>
    </dsp:sp>
    <dsp:sp modelId="{30919290-5EAC-4A5E-B24F-15139C611DB1}">
      <dsp:nvSpPr>
        <dsp:cNvPr id="0" name=""/>
        <dsp:cNvSpPr/>
      </dsp:nvSpPr>
      <dsp:spPr>
        <a:xfrm>
          <a:off x="6291" y="2094026"/>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Copy .</a:t>
          </a:r>
          <a:r>
            <a:rPr lang="en-US" sz="2400" kern="1200" dirty="0" err="1" smtClean="0"/>
            <a:t>ipynb</a:t>
          </a:r>
          <a:r>
            <a:rPr lang="en-US" sz="2400" kern="1200" dirty="0" smtClean="0"/>
            <a:t> file</a:t>
          </a:r>
          <a:endParaRPr lang="en-US" sz="2400" kern="1200" dirty="0"/>
        </a:p>
      </dsp:txBody>
      <dsp:txXfrm>
        <a:off x="6291" y="2094026"/>
        <a:ext cx="2368436" cy="1421062"/>
      </dsp:txXfrm>
    </dsp:sp>
    <dsp:sp modelId="{1B6792AC-C568-4353-9845-C5980759B52A}">
      <dsp:nvSpPr>
        <dsp:cNvPr id="0" name=""/>
        <dsp:cNvSpPr/>
      </dsp:nvSpPr>
      <dsp:spPr>
        <a:xfrm>
          <a:off x="5286105" y="2758837"/>
          <a:ext cx="514140" cy="91440"/>
        </a:xfrm>
        <a:custGeom>
          <a:avLst/>
          <a:gdLst/>
          <a:ahLst/>
          <a:cxnLst/>
          <a:rect l="0" t="0" r="0" b="0"/>
          <a:pathLst>
            <a:path>
              <a:moveTo>
                <a:pt x="0" y="45720"/>
              </a:moveTo>
              <a:lnTo>
                <a:pt x="51414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9557" y="2801834"/>
        <a:ext cx="27237" cy="5447"/>
      </dsp:txXfrm>
    </dsp:sp>
    <dsp:sp modelId="{E4491D31-E1A0-4307-94D5-F0E5438250EF}">
      <dsp:nvSpPr>
        <dsp:cNvPr id="0" name=""/>
        <dsp:cNvSpPr/>
      </dsp:nvSpPr>
      <dsp:spPr>
        <a:xfrm>
          <a:off x="2919469" y="2094026"/>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1" kern="1200" dirty="0" smtClean="0"/>
            <a:t>ENTRYPOINT=</a:t>
          </a:r>
          <a:br>
            <a:rPr lang="en-US" sz="2400" i="1" kern="1200" dirty="0" smtClean="0"/>
          </a:br>
          <a:r>
            <a:rPr lang="en-US" sz="2400" i="1" kern="1200" dirty="0" smtClean="0"/>
            <a:t>iota_run_nb.py</a:t>
          </a:r>
          <a:endParaRPr lang="en-US" sz="2400" i="1" kern="1200" dirty="0"/>
        </a:p>
      </dsp:txBody>
      <dsp:txXfrm>
        <a:off x="2919469" y="2094026"/>
        <a:ext cx="2368436" cy="1421062"/>
      </dsp:txXfrm>
    </dsp:sp>
    <dsp:sp modelId="{E73EFB8D-06EB-4298-801B-A35F48A787B4}">
      <dsp:nvSpPr>
        <dsp:cNvPr id="0" name=""/>
        <dsp:cNvSpPr/>
      </dsp:nvSpPr>
      <dsp:spPr>
        <a:xfrm>
          <a:off x="5832646" y="2094026"/>
          <a:ext cx="2368436" cy="1421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i="1" kern="1200" dirty="0" err="1" smtClean="0"/>
            <a:t>docker</a:t>
          </a:r>
          <a:r>
            <a:rPr lang="en-US" sz="2400" i="1" kern="1200" dirty="0" smtClean="0"/>
            <a:t> commit</a:t>
          </a:r>
          <a:endParaRPr lang="en-US" sz="2400" kern="1200" dirty="0"/>
        </a:p>
      </dsp:txBody>
      <dsp:txXfrm>
        <a:off x="5832646" y="2094026"/>
        <a:ext cx="2368436" cy="1421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A66F4-ED29-4D90-B466-32A6485D0D9A}">
      <dsp:nvSpPr>
        <dsp:cNvPr id="0" name=""/>
        <dsp:cNvSpPr/>
      </dsp:nvSpPr>
      <dsp:spPr>
        <a:xfrm>
          <a:off x="2404" y="1235758"/>
          <a:ext cx="2929487" cy="11717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Replace Variables</a:t>
          </a:r>
          <a:endParaRPr lang="en-US" sz="2500" kern="1200" dirty="0"/>
        </a:p>
      </dsp:txBody>
      <dsp:txXfrm>
        <a:off x="588302" y="1235758"/>
        <a:ext cx="1757692" cy="1171795"/>
      </dsp:txXfrm>
    </dsp:sp>
    <dsp:sp modelId="{7AAB05FB-2C78-4262-BBF2-2A9BA2CFA01C}">
      <dsp:nvSpPr>
        <dsp:cNvPr id="0" name=""/>
        <dsp:cNvSpPr/>
      </dsp:nvSpPr>
      <dsp:spPr>
        <a:xfrm>
          <a:off x="2638943" y="1235758"/>
          <a:ext cx="2929487" cy="11717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Execute </a:t>
          </a:r>
          <a:r>
            <a:rPr lang="en-US" sz="2500" kern="1200" dirty="0" err="1" smtClean="0"/>
            <a:t>nbconvert</a:t>
          </a:r>
          <a:endParaRPr lang="en-US" sz="2500" kern="1200" dirty="0"/>
        </a:p>
      </dsp:txBody>
      <dsp:txXfrm>
        <a:off x="3224841" y="1235758"/>
        <a:ext cx="1757692" cy="1171795"/>
      </dsp:txXfrm>
    </dsp:sp>
    <dsp:sp modelId="{7F643B81-D55E-4707-853A-EF1F7E8E2102}">
      <dsp:nvSpPr>
        <dsp:cNvPr id="0" name=""/>
        <dsp:cNvSpPr/>
      </dsp:nvSpPr>
      <dsp:spPr>
        <a:xfrm>
          <a:off x="5275482" y="1235758"/>
          <a:ext cx="2929487" cy="11717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Write HTML to S3</a:t>
          </a:r>
          <a:endParaRPr lang="en-US" sz="2500" kern="1200" dirty="0"/>
        </a:p>
      </dsp:txBody>
      <dsp:txXfrm>
        <a:off x="5861380" y="1235758"/>
        <a:ext cx="1757692" cy="117179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08B12-15F4-4819-9A5A-3B011F86FC32}"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D2F86-AAE6-4F74-B4E4-A48D25E58383}" type="slidenum">
              <a:rPr lang="en-US" smtClean="0"/>
              <a:t>‹#›</a:t>
            </a:fld>
            <a:endParaRPr lang="en-US"/>
          </a:p>
        </p:txBody>
      </p:sp>
    </p:spTree>
    <p:extLst>
      <p:ext uri="{BB962C8B-B14F-4D97-AF65-F5344CB8AC3E}">
        <p14:creationId xmlns:p14="http://schemas.microsoft.com/office/powerpoint/2010/main" val="4198773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1</a:t>
            </a:fld>
            <a:endParaRPr lang="en-US"/>
          </a:p>
        </p:txBody>
      </p:sp>
    </p:spTree>
    <p:extLst>
      <p:ext uri="{BB962C8B-B14F-4D97-AF65-F5344CB8AC3E}">
        <p14:creationId xmlns:p14="http://schemas.microsoft.com/office/powerpoint/2010/main" val="2779074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So, let’s talk more about David #2.</a:t>
            </a:r>
          </a:p>
          <a:p>
            <a:endParaRPr lang="en-US" b="0" i="0" baseline="0" dirty="0" smtClean="0"/>
          </a:p>
          <a:p>
            <a:r>
              <a:rPr lang="en-US" b="0" i="0" baseline="0" dirty="0" smtClean="0"/>
              <a:t>David #2 was a new Amazonian software engineer eager to get to work on his first customer-facing feature along with the rest of the </a:t>
            </a:r>
            <a:r>
              <a:rPr lang="en-US" b="0" i="0" baseline="0" dirty="0" err="1" smtClean="0"/>
              <a:t>IoT</a:t>
            </a:r>
            <a:r>
              <a:rPr lang="en-US" b="0" i="0" baseline="0" dirty="0" smtClean="0"/>
              <a:t> team.  (Now, by the way, I’m obligated to tell you that David #2 wasn’t a lone-ranger in this case, he also worked alongside two excellent teammates, Oleg and Xiang.)</a:t>
            </a:r>
          </a:p>
          <a:p>
            <a:endParaRPr lang="en-US" b="0" i="0" baseline="0" dirty="0" smtClean="0"/>
          </a:p>
          <a:p>
            <a:r>
              <a:rPr lang="en-US" b="0" i="0" baseline="0" dirty="0" smtClean="0"/>
              <a:t>The problem David set out to solve was this: customers using the newly launched </a:t>
            </a:r>
            <a:r>
              <a:rPr lang="en-US" b="0" i="0" baseline="0" dirty="0" err="1" smtClean="0"/>
              <a:t>IoT</a:t>
            </a:r>
            <a:r>
              <a:rPr lang="en-US" b="0" i="0" baseline="0" dirty="0" smtClean="0"/>
              <a:t> Analytics notebooks feature were asking for the ability to produce insights generated within their notebooks on either a recurring schedule, or based on a trigger.  So what do I mean by that?  By example, </a:t>
            </a:r>
            <a:r>
              <a:rPr lang="en-US" dirty="0" smtClean="0"/>
              <a:t>a real</a:t>
            </a:r>
            <a:r>
              <a:rPr lang="en-US" baseline="0" dirty="0" smtClean="0"/>
              <a:t> AWS </a:t>
            </a:r>
            <a:r>
              <a:rPr lang="en-US" baseline="0" dirty="0" err="1" smtClean="0"/>
              <a:t>IoT</a:t>
            </a:r>
            <a:r>
              <a:rPr lang="en-US" baseline="0" dirty="0" smtClean="0"/>
              <a:t> Analytics customer, a </a:t>
            </a:r>
            <a:r>
              <a:rPr lang="en-US" b="1" baseline="0" dirty="0" smtClean="0"/>
              <a:t>(next)</a:t>
            </a:r>
            <a:r>
              <a:rPr lang="en-US" baseline="0" dirty="0" smtClean="0"/>
              <a:t> </a:t>
            </a:r>
            <a:r>
              <a:rPr lang="en-US" dirty="0" smtClean="0"/>
              <a:t>windfarm operator, had a</a:t>
            </a:r>
            <a:r>
              <a:rPr lang="en-US" baseline="0" dirty="0" smtClean="0"/>
              <a:t> notebook with ML-based code in a </a:t>
            </a:r>
            <a:r>
              <a:rPr lang="en-US" b="1" baseline="0" dirty="0" smtClean="0"/>
              <a:t>(next) </a:t>
            </a:r>
            <a:r>
              <a:rPr lang="en-US" baseline="0" dirty="0" smtClean="0"/>
              <a:t>Jupyter notebook </a:t>
            </a:r>
            <a:r>
              <a:rPr lang="en-US" dirty="0" smtClean="0"/>
              <a:t>that wanted</a:t>
            </a:r>
            <a:r>
              <a:rPr lang="en-US" baseline="0" dirty="0" smtClean="0"/>
              <a:t> </a:t>
            </a:r>
            <a:r>
              <a:rPr lang="en-US" dirty="0" smtClean="0"/>
              <a:t>to be re-run whenever there was a change in the weather,</a:t>
            </a:r>
            <a:r>
              <a:rPr lang="en-US" baseline="0" dirty="0" smtClean="0"/>
              <a:t> or on a regular schedule</a:t>
            </a:r>
            <a:r>
              <a:rPr lang="en-US" dirty="0" smtClean="0"/>
              <a:t>.  While a home-grown solution involving </a:t>
            </a:r>
            <a:r>
              <a:rPr lang="en-US" dirty="0" err="1" smtClean="0"/>
              <a:t>crontab</a:t>
            </a:r>
            <a:r>
              <a:rPr lang="en-US" baseline="0" dirty="0" smtClean="0"/>
              <a:t> and </a:t>
            </a:r>
            <a:r>
              <a:rPr lang="en-US" baseline="0" dirty="0" err="1" smtClean="0"/>
              <a:t>nbconvert</a:t>
            </a:r>
            <a:r>
              <a:rPr lang="en-US" baseline="0" dirty="0" smtClean="0"/>
              <a:t> worked as a short-term solution, offering this as a “one-click” product feature seemed like a win for this and other similar customers.</a:t>
            </a:r>
            <a:endParaRPr lang="en-US" b="0" i="0" baseline="0" dirty="0" smtClean="0"/>
          </a:p>
          <a:p>
            <a:endParaRPr lang="en-US" b="0" i="0" baseline="0" dirty="0" smtClean="0"/>
          </a:p>
          <a:p>
            <a:r>
              <a:rPr lang="en-US" b="0" i="0" baseline="0" dirty="0" smtClean="0"/>
              <a:t>However, after diving deeper, David and his team quickly realized that there are more unhappy edge cases then there are simple happy cases when it comes to executing a single notebook.  </a:t>
            </a:r>
            <a:r>
              <a:rPr lang="en-US" b="1" i="0" baseline="0" dirty="0" smtClean="0"/>
              <a:t>(next)</a:t>
            </a:r>
            <a:r>
              <a:rPr lang="en-US" b="0" i="0" baseline="0" dirty="0" smtClean="0"/>
              <a:t>  Specifically, the environment in which a notebook is run needs to be consistently available every time it is executed.  Developers and data scientists will often do things that are hard to reproduce – especially installing dependencies using tools like pip, </a:t>
            </a:r>
            <a:r>
              <a:rPr lang="en-US" b="0" i="0" baseline="0" dirty="0" err="1" smtClean="0"/>
              <a:t>conda</a:t>
            </a:r>
            <a:r>
              <a:rPr lang="en-US" b="0" i="0" baseline="0" dirty="0" smtClean="0"/>
              <a:t>, and yum.  Even if these dependencies are diligently recorded in notebook cells, or carefully encoded in the </a:t>
            </a:r>
            <a:r>
              <a:rPr lang="en-US" b="0" i="0" baseline="0" dirty="0" err="1" smtClean="0"/>
              <a:t>Dockerfile</a:t>
            </a:r>
            <a:r>
              <a:rPr lang="en-US" b="0" i="0" baseline="0" dirty="0" smtClean="0"/>
              <a:t>, the installation of these dependencies still turns out to be nondeterministic, occasionally fail, need internet access, and occasionally take a long time.  Just asking data scientists to switch over to </a:t>
            </a:r>
            <a:r>
              <a:rPr lang="en-US" b="0" i="0" baseline="0" dirty="0" err="1" smtClean="0"/>
              <a:t>Dockerfiles</a:t>
            </a:r>
            <a:r>
              <a:rPr lang="en-US" b="0" i="0" baseline="0" dirty="0" smtClean="0"/>
              <a:t> seemed like too big of an ask – why not take advantage of the local package managers that the data scientist is already familiar with, and is already using for the rest of her projects?</a:t>
            </a:r>
          </a:p>
          <a:p>
            <a:endParaRPr lang="en-US" b="0" i="0" baseline="0" dirty="0" smtClean="0"/>
          </a:p>
          <a:p>
            <a:r>
              <a:rPr lang="en-US" b="0" i="0" baseline="0" dirty="0" smtClean="0"/>
              <a:t>So, automatically taking an accurate snapshot of the entire local Jupyter environment using Docker seemed like the way to go, so that each time the notebook was run within the job environment, it would execute exactly the same way, every time, without fail.  </a:t>
            </a:r>
            <a:r>
              <a:rPr lang="en-US" b="0" i="1" baseline="0" dirty="0" smtClean="0"/>
              <a:t>And, armed with a little bit of knowledge from David #1’s </a:t>
            </a:r>
            <a:r>
              <a:rPr lang="en-US" b="0" i="1" baseline="0" dirty="0" err="1" smtClean="0"/>
              <a:t>hackery</a:t>
            </a:r>
            <a:r>
              <a:rPr lang="en-US" b="0" i="1" baseline="0" dirty="0" smtClean="0"/>
              <a:t>, David #2 set out to build a solution that worked as a proper customer-facing feature.</a:t>
            </a:r>
          </a:p>
        </p:txBody>
      </p:sp>
      <p:sp>
        <p:nvSpPr>
          <p:cNvPr id="4" name="Slide Number Placeholder 3"/>
          <p:cNvSpPr>
            <a:spLocks noGrp="1"/>
          </p:cNvSpPr>
          <p:nvPr>
            <p:ph type="sldNum" sz="quarter" idx="10"/>
          </p:nvPr>
        </p:nvSpPr>
        <p:spPr/>
        <p:txBody>
          <a:bodyPr/>
          <a:lstStyle/>
          <a:p>
            <a:fld id="{C11D2F86-AAE6-4F74-B4E4-A48D25E58383}" type="slidenum">
              <a:rPr lang="en-US" smtClean="0"/>
              <a:t>10</a:t>
            </a:fld>
            <a:endParaRPr lang="en-US"/>
          </a:p>
        </p:txBody>
      </p:sp>
    </p:spTree>
    <p:extLst>
      <p:ext uri="{BB962C8B-B14F-4D97-AF65-F5344CB8AC3E}">
        <p14:creationId xmlns:p14="http://schemas.microsoft.com/office/powerpoint/2010/main" val="37665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unlike David #1,</a:t>
            </a:r>
            <a:r>
              <a:rPr lang="en-US" baseline="0" dirty="0" smtClean="0"/>
              <a:t> hacker extraordinaire, David #2 and his team sat down to visualize what a great user experience could look like before writing a line of code.  A little bit work in, </a:t>
            </a:r>
            <a:r>
              <a:rPr lang="en-US" i="1" baseline="0" dirty="0" smtClean="0"/>
              <a:t>ahem</a:t>
            </a:r>
            <a:r>
              <a:rPr lang="en-US" baseline="0" dirty="0" smtClean="0"/>
              <a:t>, a </a:t>
            </a:r>
            <a:r>
              <a:rPr lang="en-US" i="1" baseline="0" dirty="0" smtClean="0"/>
              <a:t>sophisticated</a:t>
            </a:r>
            <a:r>
              <a:rPr lang="en-US" baseline="0" dirty="0" smtClean="0"/>
              <a:t> desktop paint application that will remain unnamed, and a few minutes later there was a tangible image of what the feature would look like in production.  This is the actual first mock-up of the feature, which consisted of a menu item and a modal dialog.  From that first discussion came a second, more refined design.</a:t>
            </a:r>
            <a:endParaRPr lang="en-US" dirty="0"/>
          </a:p>
        </p:txBody>
      </p:sp>
      <p:sp>
        <p:nvSpPr>
          <p:cNvPr id="4" name="Slide Number Placeholder 3"/>
          <p:cNvSpPr>
            <a:spLocks noGrp="1"/>
          </p:cNvSpPr>
          <p:nvPr>
            <p:ph type="sldNum" sz="quarter" idx="10"/>
          </p:nvPr>
        </p:nvSpPr>
        <p:spPr/>
        <p:txBody>
          <a:bodyPr/>
          <a:lstStyle/>
          <a:p>
            <a:fld id="{C11D2F86-AAE6-4F74-B4E4-A48D25E58383}" type="slidenum">
              <a:rPr lang="en-US" smtClean="0"/>
              <a:t>11</a:t>
            </a:fld>
            <a:endParaRPr lang="en-US"/>
          </a:p>
        </p:txBody>
      </p:sp>
    </p:spTree>
    <p:extLst>
      <p:ext uri="{BB962C8B-B14F-4D97-AF65-F5344CB8AC3E}">
        <p14:creationId xmlns:p14="http://schemas.microsoft.com/office/powerpoint/2010/main" val="20698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proposed change was to move the functionality to the toolbar, for increased visibility.</a:t>
            </a:r>
          </a:p>
          <a:p>
            <a:endParaRPr lang="en-US" b="1" dirty="0" smtClean="0"/>
          </a:p>
          <a:p>
            <a:r>
              <a:rPr lang="en-US" b="1" dirty="0" smtClean="0"/>
              <a:t>(next)</a:t>
            </a:r>
          </a:p>
          <a:p>
            <a:endParaRPr lang="en-US" b="1" dirty="0" smtClean="0"/>
          </a:p>
          <a:p>
            <a:r>
              <a:rPr lang="en-US" b="0" dirty="0" smtClean="0"/>
              <a:t>The</a:t>
            </a:r>
            <a:r>
              <a:rPr lang="en-US" b="0" baseline="0" dirty="0" smtClean="0"/>
              <a:t> next proposed change was to move to a step-by-step dialog which offers a more guided experience, and gives more room on the screen for </a:t>
            </a:r>
            <a:r>
              <a:rPr lang="en-US" b="1" baseline="0" dirty="0" smtClean="0"/>
              <a:t>(next) </a:t>
            </a:r>
            <a:r>
              <a:rPr lang="en-US" b="0" baseline="0" dirty="0" smtClean="0"/>
              <a:t>specifying metadata, </a:t>
            </a:r>
            <a:r>
              <a:rPr lang="en-US" b="1" baseline="0" dirty="0" smtClean="0"/>
              <a:t>(next) </a:t>
            </a:r>
            <a:r>
              <a:rPr lang="en-US" b="0" baseline="0" dirty="0" smtClean="0"/>
              <a:t>identifying notebook variables, </a:t>
            </a:r>
            <a:r>
              <a:rPr lang="en-US" b="1" baseline="0" dirty="0" smtClean="0"/>
              <a:t>(next)</a:t>
            </a:r>
            <a:r>
              <a:rPr lang="en-US" b="0" baseline="0" dirty="0" smtClean="0"/>
              <a:t> determining where the container will be stored, </a:t>
            </a:r>
            <a:r>
              <a:rPr lang="en-US" b="1" baseline="0" dirty="0" smtClean="0"/>
              <a:t>(next)</a:t>
            </a:r>
            <a:r>
              <a:rPr lang="en-US" b="0" baseline="0" dirty="0" smtClean="0"/>
              <a:t>, confirm all options, </a:t>
            </a:r>
            <a:r>
              <a:rPr lang="en-US" b="1" baseline="0" dirty="0" smtClean="0"/>
              <a:t>(next) </a:t>
            </a:r>
            <a:r>
              <a:rPr lang="en-US" b="0" baseline="0" dirty="0" smtClean="0"/>
              <a:t>and providing real-time progress while the containerization process completes.</a:t>
            </a:r>
            <a:endParaRPr lang="en-US" b="1" dirty="0"/>
          </a:p>
        </p:txBody>
      </p:sp>
      <p:sp>
        <p:nvSpPr>
          <p:cNvPr id="4" name="Slide Number Placeholder 3"/>
          <p:cNvSpPr>
            <a:spLocks noGrp="1"/>
          </p:cNvSpPr>
          <p:nvPr>
            <p:ph type="sldNum" sz="quarter" idx="10"/>
          </p:nvPr>
        </p:nvSpPr>
        <p:spPr/>
        <p:txBody>
          <a:bodyPr/>
          <a:lstStyle/>
          <a:p>
            <a:fld id="{C11D2F86-AAE6-4F74-B4E4-A48D25E58383}" type="slidenum">
              <a:rPr lang="en-US" smtClean="0"/>
              <a:t>12</a:t>
            </a:fld>
            <a:endParaRPr lang="en-US"/>
          </a:p>
        </p:txBody>
      </p:sp>
    </p:spTree>
    <p:extLst>
      <p:ext uri="{BB962C8B-B14F-4D97-AF65-F5344CB8AC3E}">
        <p14:creationId xmlns:p14="http://schemas.microsoft.com/office/powerpoint/2010/main" val="368127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 fact, based on that design, and</a:t>
            </a:r>
            <a:r>
              <a:rPr lang="en-US" baseline="0" dirty="0" smtClean="0"/>
              <a:t> a few more nit-picks later, validated by some internal customers, that second iteration eventually became the design used in the final product.  So, before I get into how it was built, let me show it to you in action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11D2F86-AAE6-4F74-B4E4-A48D25E58383}" type="slidenum">
              <a:rPr lang="en-US" smtClean="0"/>
              <a:t>13</a:t>
            </a:fld>
            <a:endParaRPr lang="en-US"/>
          </a:p>
        </p:txBody>
      </p:sp>
    </p:spTree>
    <p:extLst>
      <p:ext uri="{BB962C8B-B14F-4D97-AF65-F5344CB8AC3E}">
        <p14:creationId xmlns:p14="http://schemas.microsoft.com/office/powerpoint/2010/main" val="172268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see the production</a:t>
            </a:r>
            <a:r>
              <a:rPr lang="en-US" baseline="0" dirty="0" smtClean="0"/>
              <a:t> version of the plugin in action, let me give you an overview of all of the parts that are involved.</a:t>
            </a:r>
          </a:p>
          <a:p>
            <a:endParaRPr lang="en-US" baseline="0" dirty="0" smtClean="0"/>
          </a:p>
          <a:p>
            <a:r>
              <a:rPr lang="en-US" b="1" baseline="0" dirty="0" smtClean="0"/>
              <a:t>(next)  </a:t>
            </a:r>
            <a:r>
              <a:rPr lang="en-US" b="0" baseline="0" dirty="0" smtClean="0"/>
              <a:t>On the client-side, everything is managed by a single module called </a:t>
            </a:r>
            <a:r>
              <a:rPr lang="en-US" b="1" i="1" baseline="0" dirty="0" err="1" smtClean="0"/>
              <a:t>iota_notebook_containers</a:t>
            </a:r>
            <a:r>
              <a:rPr lang="en-US" b="0" i="1" baseline="0" dirty="0" smtClean="0"/>
              <a:t>.  </a:t>
            </a:r>
            <a:r>
              <a:rPr lang="en-US" b="0" i="0" baseline="0" dirty="0" smtClean="0"/>
              <a:t>AWS </a:t>
            </a:r>
            <a:r>
              <a:rPr lang="en-US" b="0" i="0" baseline="0" dirty="0" err="1" smtClean="0"/>
              <a:t>IoT</a:t>
            </a:r>
            <a:r>
              <a:rPr lang="en-US" b="0" i="0" baseline="0" dirty="0" smtClean="0"/>
              <a:t> automatically installs this module in </a:t>
            </a:r>
            <a:r>
              <a:rPr lang="en-US" b="0" i="0" baseline="0" dirty="0" err="1" smtClean="0"/>
              <a:t>SageMaker</a:t>
            </a:r>
            <a:r>
              <a:rPr lang="en-US" b="0" i="0" baseline="0" dirty="0" smtClean="0"/>
              <a:t> Notebooks when the feature is activated.</a:t>
            </a:r>
          </a:p>
          <a:p>
            <a:endParaRPr lang="en-US" b="0" i="0" baseline="0" dirty="0" smtClean="0"/>
          </a:p>
          <a:p>
            <a:r>
              <a:rPr lang="en-US" b="1" i="0" baseline="0" dirty="0" smtClean="0"/>
              <a:t>(next)</a:t>
            </a:r>
            <a:r>
              <a:rPr lang="en-US" b="0" i="0" baseline="0" dirty="0" smtClean="0"/>
              <a:t> The first entry point is the installation script, which has two jobs: first, it creates several new </a:t>
            </a:r>
            <a:r>
              <a:rPr lang="en-US" b="0" i="0" baseline="0" dirty="0" err="1" smtClean="0"/>
              <a:t>KernelSpec</a:t>
            </a:r>
            <a:r>
              <a:rPr lang="en-US" b="0" i="0" baseline="0" dirty="0" smtClean="0"/>
              <a:t> </a:t>
            </a:r>
            <a:r>
              <a:rPr lang="en-US" b="0" i="0" baseline="0" dirty="0" err="1" smtClean="0"/>
              <a:t>kernel.json</a:t>
            </a:r>
            <a:r>
              <a:rPr lang="en-US" b="0" i="0" baseline="0" dirty="0" smtClean="0"/>
              <a:t> files in Jupyter, so that “Containerized” versions of all of the existing kernels appear in the Jupyter UI. </a:t>
            </a:r>
            <a:r>
              <a:rPr lang="en-US" b="1" i="0" baseline="0" dirty="0" smtClean="0"/>
              <a:t>(next) </a:t>
            </a:r>
            <a:r>
              <a:rPr lang="en-US" b="0" i="0" baseline="0" dirty="0" smtClean="0"/>
              <a:t>This is all done within some Python code.  The second job is to register the Jupyter extension with Jupyter, so the Containerization features are enabled.</a:t>
            </a:r>
          </a:p>
          <a:p>
            <a:endParaRPr lang="en-US" b="0" i="0" baseline="0" dirty="0" smtClean="0"/>
          </a:p>
          <a:p>
            <a:r>
              <a:rPr lang="en-US" b="1" i="0" baseline="0" dirty="0" smtClean="0"/>
              <a:t>(next) </a:t>
            </a:r>
            <a:r>
              <a:rPr lang="en-US" b="0" i="0" baseline="0" dirty="0" smtClean="0"/>
              <a:t>Like many Jupyter extensions, this extension is split between a JavaScript </a:t>
            </a:r>
            <a:r>
              <a:rPr lang="en-US" b="1" i="1" baseline="0" dirty="0" err="1" smtClean="0"/>
              <a:t>nbextension</a:t>
            </a:r>
            <a:r>
              <a:rPr lang="en-US" b="0" i="1" baseline="0" dirty="0" smtClean="0"/>
              <a:t> </a:t>
            </a:r>
            <a:r>
              <a:rPr lang="en-US" b="0" i="0" baseline="0" dirty="0" smtClean="0"/>
              <a:t>which runs in the browser, and a Python </a:t>
            </a:r>
            <a:r>
              <a:rPr lang="en-US" b="1" i="0" baseline="0" dirty="0" smtClean="0"/>
              <a:t>(next) </a:t>
            </a:r>
            <a:r>
              <a:rPr lang="en-US" b="1" i="1" baseline="0" dirty="0" err="1" smtClean="0"/>
              <a:t>serverextension</a:t>
            </a:r>
            <a:r>
              <a:rPr lang="en-US" b="0" i="1" baseline="0" dirty="0" smtClean="0"/>
              <a:t> </a:t>
            </a:r>
            <a:r>
              <a:rPr lang="en-US" b="0" i="0" baseline="0" dirty="0" smtClean="0"/>
              <a:t>that runs alongside Jupyter on the server.  The </a:t>
            </a:r>
            <a:r>
              <a:rPr lang="en-US" b="0" i="0" baseline="0" dirty="0" err="1" smtClean="0"/>
              <a:t>nbextension</a:t>
            </a:r>
            <a:r>
              <a:rPr lang="en-US" b="0" i="0" baseline="0" dirty="0" smtClean="0"/>
              <a:t> contains the toolbar button registration and the wizard pages.  It automatically detects whether a containerized kernel is being used or not, too.</a:t>
            </a:r>
          </a:p>
          <a:p>
            <a:endParaRPr lang="en-US" b="0" i="0" baseline="0" dirty="0" smtClean="0"/>
          </a:p>
          <a:p>
            <a:r>
              <a:rPr lang="en-US" b="0" i="0" baseline="0" dirty="0" smtClean="0"/>
              <a:t>The </a:t>
            </a:r>
            <a:r>
              <a:rPr lang="en-US" b="0" i="0" baseline="0" dirty="0" err="1" smtClean="0"/>
              <a:t>serverextension</a:t>
            </a:r>
            <a:r>
              <a:rPr lang="en-US" b="0" i="0" baseline="0" dirty="0" smtClean="0"/>
              <a:t> is comprised primarily of two parts, </a:t>
            </a:r>
            <a:r>
              <a:rPr lang="en-US" b="1" i="0" baseline="0" dirty="0" smtClean="0"/>
              <a:t>(next)</a:t>
            </a:r>
            <a:r>
              <a:rPr lang="en-US" b="0" i="0" baseline="0" dirty="0" smtClean="0"/>
              <a:t> the interactions with ECR (which is a fully-managed Docker container registry, and the </a:t>
            </a:r>
            <a:r>
              <a:rPr lang="en-US" b="1" i="0" baseline="0" dirty="0" smtClean="0"/>
              <a:t>(next) </a:t>
            </a:r>
            <a:r>
              <a:rPr lang="en-US" b="0" i="0" baseline="0" dirty="0" smtClean="0"/>
              <a:t>nuts-and-bolts which performs the kernel snapshotting – the “</a:t>
            </a:r>
            <a:r>
              <a:rPr lang="en-US" b="1" i="1" baseline="0" dirty="0" smtClean="0"/>
              <a:t>containerization.”</a:t>
            </a:r>
          </a:p>
          <a:p>
            <a:endParaRPr lang="en-US" b="1" i="1" baseline="0" dirty="0" smtClean="0"/>
          </a:p>
          <a:p>
            <a:r>
              <a:rPr lang="en-US" b="1" i="1" baseline="0" dirty="0" smtClean="0"/>
              <a:t>(next) </a:t>
            </a:r>
            <a:r>
              <a:rPr lang="en-US" b="0" i="0" baseline="0" dirty="0" smtClean="0"/>
              <a:t>Last, but certainly not least, is what happens with the containers once they’re produced.  While the focus of this functionality was to use the </a:t>
            </a:r>
            <a:r>
              <a:rPr lang="en-US" b="0" i="0" baseline="0" dirty="0" err="1" smtClean="0"/>
              <a:t>IoT</a:t>
            </a:r>
            <a:r>
              <a:rPr lang="en-US" b="0" i="0" baseline="0" dirty="0" smtClean="0"/>
              <a:t> Analytics feature, the containers that are produced can be used for a variety of use cases.  In other words, there isn’t anything </a:t>
            </a:r>
            <a:r>
              <a:rPr lang="en-US" b="0" i="0" baseline="0" dirty="0" err="1" smtClean="0"/>
              <a:t>IoT</a:t>
            </a:r>
            <a:r>
              <a:rPr lang="en-US" b="0" i="0" baseline="0" dirty="0" smtClean="0"/>
              <a:t>-specific which is produced – the notebook </a:t>
            </a:r>
            <a:r>
              <a:rPr lang="en-US" b="0" i="1" baseline="0" dirty="0" smtClean="0"/>
              <a:t>becomes</a:t>
            </a:r>
            <a:r>
              <a:rPr lang="en-US" b="0" i="0" baseline="0" dirty="0" smtClean="0"/>
              <a:t> the container’s </a:t>
            </a:r>
            <a:r>
              <a:rPr lang="en-US" b="0" i="0" baseline="0" dirty="0" err="1" smtClean="0"/>
              <a:t>entrypoint</a:t>
            </a:r>
            <a:r>
              <a:rPr lang="en-US" b="0" i="0" baseline="0" dirty="0" smtClean="0"/>
              <a:t>.  And for the </a:t>
            </a:r>
            <a:r>
              <a:rPr lang="en-US" b="0" i="0" baseline="0" dirty="0" err="1" smtClean="0"/>
              <a:t>dockerheads</a:t>
            </a:r>
            <a:r>
              <a:rPr lang="en-US" b="0" i="0" baseline="0" dirty="0" smtClean="0"/>
              <a:t> in the room, the containers that are produced uses standard Open Container Spec annotations to store all of the metadata necessary to run the container later in your serverless environment of choice.</a:t>
            </a:r>
          </a:p>
          <a:p>
            <a:endParaRPr lang="en-US" b="0" i="0" baseline="0" dirty="0" smtClean="0"/>
          </a:p>
          <a:p>
            <a:r>
              <a:rPr lang="en-US" b="0" i="0" baseline="0" dirty="0" smtClean="0"/>
              <a:t>So, who’d like to do a couple of deep dives on a few of these components?  Don’t worry, none of this will be on the test, and the source code will be available for more casual perusal after this talk.</a:t>
            </a:r>
            <a:endParaRPr lang="en-US" b="1" i="0" dirty="0"/>
          </a:p>
        </p:txBody>
      </p:sp>
      <p:sp>
        <p:nvSpPr>
          <p:cNvPr id="4" name="Slide Number Placeholder 3"/>
          <p:cNvSpPr>
            <a:spLocks noGrp="1"/>
          </p:cNvSpPr>
          <p:nvPr>
            <p:ph type="sldNum" sz="quarter" idx="10"/>
          </p:nvPr>
        </p:nvSpPr>
        <p:spPr/>
        <p:txBody>
          <a:bodyPr/>
          <a:lstStyle/>
          <a:p>
            <a:fld id="{C11D2F86-AAE6-4F74-B4E4-A48D25E58383}" type="slidenum">
              <a:rPr lang="en-US" smtClean="0"/>
              <a:t>14</a:t>
            </a:fld>
            <a:endParaRPr lang="en-US"/>
          </a:p>
        </p:txBody>
      </p:sp>
    </p:spTree>
    <p:extLst>
      <p:ext uri="{BB962C8B-B14F-4D97-AF65-F5344CB8AC3E}">
        <p14:creationId xmlns:p14="http://schemas.microsoft.com/office/powerpoint/2010/main" val="64665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that I mentioned about the </a:t>
            </a:r>
            <a:r>
              <a:rPr lang="en-US" dirty="0" err="1" smtClean="0"/>
              <a:t>IoT</a:t>
            </a:r>
            <a:r>
              <a:rPr lang="en-US" dirty="0" smtClean="0"/>
              <a:t> Analytics feature is that it installs</a:t>
            </a:r>
            <a:r>
              <a:rPr lang="en-US" baseline="0" dirty="0" smtClean="0"/>
              <a:t> a whole bunch of Jupyter kernels, essentially duplicating all of the existing </a:t>
            </a:r>
            <a:r>
              <a:rPr lang="en-US" baseline="0" dirty="0" err="1" smtClean="0"/>
              <a:t>KernelSpecs</a:t>
            </a:r>
            <a:r>
              <a:rPr lang="en-US" baseline="0" dirty="0" smtClean="0"/>
              <a:t>, but making them “containerized” versions.  Much like David #1’s implementation, running the kernels within a container is important so that we have some confidence that if it runs in the container, that it will also run in the serverless environment on a schedule.</a:t>
            </a:r>
          </a:p>
          <a:p>
            <a:endParaRPr lang="en-US" baseline="0" dirty="0" smtClean="0"/>
          </a:p>
          <a:p>
            <a:r>
              <a:rPr lang="en-US" baseline="0" dirty="0" smtClean="0"/>
              <a:t>One cool thing that you might not know, is that you can programmatically create </a:t>
            </a:r>
            <a:r>
              <a:rPr lang="en-US" baseline="0" dirty="0" err="1" smtClean="0"/>
              <a:t>Dockerfiles</a:t>
            </a:r>
            <a:r>
              <a:rPr lang="en-US" baseline="0" dirty="0" smtClean="0"/>
              <a:t> in Python, using the very nice </a:t>
            </a:r>
            <a:r>
              <a:rPr lang="en-US" b="1" baseline="0" dirty="0" err="1" smtClean="0"/>
              <a:t>docker</a:t>
            </a:r>
            <a:r>
              <a:rPr lang="en-US" b="1" baseline="0" dirty="0" smtClean="0"/>
              <a:t> </a:t>
            </a:r>
            <a:r>
              <a:rPr lang="en-US" b="0" baseline="0" dirty="0" smtClean="0"/>
              <a:t>python library.  Here’s a snippet of code that shows how we create the </a:t>
            </a:r>
            <a:r>
              <a:rPr lang="en-US" b="0" baseline="0" dirty="0" err="1" smtClean="0"/>
              <a:t>dockerfile</a:t>
            </a:r>
            <a:r>
              <a:rPr lang="en-US" b="0" baseline="0" dirty="0" smtClean="0"/>
              <a:t> for each container using some easy-to-read Python code.</a:t>
            </a:r>
            <a:endParaRPr lang="en-US" b="1" dirty="0"/>
          </a:p>
        </p:txBody>
      </p:sp>
      <p:sp>
        <p:nvSpPr>
          <p:cNvPr id="4" name="Slide Number Placeholder 3"/>
          <p:cNvSpPr>
            <a:spLocks noGrp="1"/>
          </p:cNvSpPr>
          <p:nvPr>
            <p:ph type="sldNum" sz="quarter" idx="10"/>
          </p:nvPr>
        </p:nvSpPr>
        <p:spPr/>
        <p:txBody>
          <a:bodyPr/>
          <a:lstStyle/>
          <a:p>
            <a:fld id="{C11D2F86-AAE6-4F74-B4E4-A48D25E58383}" type="slidenum">
              <a:rPr lang="en-US" smtClean="0"/>
              <a:t>15</a:t>
            </a:fld>
            <a:endParaRPr lang="en-US"/>
          </a:p>
        </p:txBody>
      </p:sp>
    </p:spTree>
    <p:extLst>
      <p:ext uri="{BB962C8B-B14F-4D97-AF65-F5344CB8AC3E}">
        <p14:creationId xmlns:p14="http://schemas.microsoft.com/office/powerpoint/2010/main" val="121810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And here’s a snippet</a:t>
            </a:r>
            <a:r>
              <a:rPr lang="en-US" b="0" baseline="0" dirty="0" smtClean="0"/>
              <a:t> of code that shows </a:t>
            </a:r>
            <a:r>
              <a:rPr lang="en-US" b="0" dirty="0" smtClean="0"/>
              <a:t>how easy it is to install a new kernel definition in</a:t>
            </a:r>
            <a:r>
              <a:rPr lang="en-US" b="0" baseline="0" dirty="0" smtClean="0"/>
              <a:t> Python code.  One interesting thing to point out in this code snippet is that Amazon </a:t>
            </a:r>
            <a:r>
              <a:rPr lang="en-US" b="0" baseline="0" dirty="0" err="1" smtClean="0"/>
              <a:t>SageMaker</a:t>
            </a:r>
            <a:r>
              <a:rPr lang="en-US" b="0" baseline="0" dirty="0" smtClean="0"/>
              <a:t> uses an open-source Jupyter plugin called </a:t>
            </a:r>
            <a:r>
              <a:rPr lang="en-US" b="1" baseline="0" dirty="0" err="1" smtClean="0"/>
              <a:t>environment_kernels</a:t>
            </a:r>
            <a:r>
              <a:rPr lang="en-US" b="0" baseline="0" dirty="0" smtClean="0"/>
              <a:t>, which automatically maps the currently configured </a:t>
            </a:r>
            <a:r>
              <a:rPr lang="en-US" b="0" baseline="0" dirty="0" err="1" smtClean="0"/>
              <a:t>conda</a:t>
            </a:r>
            <a:r>
              <a:rPr lang="en-US" b="0" baseline="0" dirty="0" smtClean="0"/>
              <a:t> environments to a kernel choice in Jupyter.  By re-importing the same class into our Python code, we can use the same </a:t>
            </a:r>
            <a:r>
              <a:rPr lang="en-US" b="0" baseline="0" dirty="0" err="1" smtClean="0"/>
              <a:t>conda</a:t>
            </a:r>
            <a:r>
              <a:rPr lang="en-US" b="0" baseline="0" dirty="0" smtClean="0"/>
              <a:t>-walking logic to perform the kernel duplication, as well.</a:t>
            </a:r>
          </a:p>
          <a:p>
            <a:endParaRPr lang="en-US" b="0" baseline="0" dirty="0" smtClean="0"/>
          </a:p>
          <a:p>
            <a:r>
              <a:rPr lang="en-US" b="0" baseline="0" dirty="0" smtClean="0"/>
              <a:t>Q&amp;A:  What’s the purpose of </a:t>
            </a:r>
            <a:r>
              <a:rPr lang="en-US" b="0" baseline="0" dirty="0" err="1" smtClean="0"/>
              <a:t>asttokens</a:t>
            </a:r>
            <a:r>
              <a:rPr lang="en-US" b="0" baseline="0" dirty="0" smtClean="0"/>
              <a:t>?</a:t>
            </a:r>
          </a:p>
          <a:p>
            <a:r>
              <a:rPr lang="en-US" b="0" baseline="0" dirty="0" smtClean="0"/>
              <a:t>Q&amp;A:  Why install the kernels if you could just generate them automatically just like </a:t>
            </a:r>
            <a:r>
              <a:rPr lang="en-US" b="0" baseline="0" dirty="0" err="1" smtClean="0"/>
              <a:t>EnvironmentKernelSpecManager</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C11D2F86-AAE6-4F74-B4E4-A48D25E58383}" type="slidenum">
              <a:rPr lang="en-US" smtClean="0"/>
              <a:t>16</a:t>
            </a:fld>
            <a:endParaRPr lang="en-US"/>
          </a:p>
        </p:txBody>
      </p:sp>
    </p:spTree>
    <p:extLst>
      <p:ext uri="{BB962C8B-B14F-4D97-AF65-F5344CB8AC3E}">
        <p14:creationId xmlns:p14="http://schemas.microsoft.com/office/powerpoint/2010/main" val="269112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dirty="0" smtClean="0"/>
              <a:t>, here’s another</a:t>
            </a:r>
            <a:r>
              <a:rPr lang="en-US" baseline="0" dirty="0" smtClean="0"/>
              <a:t> deep dive I thought you might find interesting.  What happens after the user clicks the “Containerize” button and completes the wizard?  In David #1’s version, his prototype was pretty hard to follow, but the </a:t>
            </a:r>
            <a:r>
              <a:rPr lang="en-US" baseline="0" dirty="0" err="1" smtClean="0"/>
              <a:t>IoT</a:t>
            </a:r>
            <a:r>
              <a:rPr lang="en-US" baseline="0" dirty="0" smtClean="0"/>
              <a:t> version is actually quite straightforward.  Remember, the goal of this step is to produce a container from the currently running Kernel, that can be run “on its own” at a later date, including all of the code inside of the notebook being run.</a:t>
            </a:r>
          </a:p>
          <a:p>
            <a:endParaRPr lang="en-US" baseline="0" dirty="0" smtClean="0"/>
          </a:p>
          <a:p>
            <a:r>
              <a:rPr lang="en-US" b="1" baseline="0" dirty="0" smtClean="0"/>
              <a:t>(next)  </a:t>
            </a:r>
            <a:r>
              <a:rPr lang="en-US" b="0" baseline="0" dirty="0" smtClean="0"/>
              <a:t>The first step is just a little housekeeping.  At container runtime, the Python </a:t>
            </a:r>
            <a:r>
              <a:rPr lang="en-US" b="0" baseline="0" dirty="0" err="1" smtClean="0"/>
              <a:t>asttokens</a:t>
            </a:r>
            <a:r>
              <a:rPr lang="en-US" b="0" baseline="0" dirty="0" smtClean="0"/>
              <a:t> library is needed, so we just “pip install” it now.</a:t>
            </a:r>
          </a:p>
          <a:p>
            <a:r>
              <a:rPr lang="en-US" b="1" baseline="0" dirty="0" smtClean="0"/>
              <a:t>(next)  </a:t>
            </a:r>
            <a:r>
              <a:rPr lang="en-US" b="0" baseline="0" dirty="0" smtClean="0"/>
              <a:t>Second, we create a new, fresh Docker container that will serve as the final output.</a:t>
            </a:r>
          </a:p>
          <a:p>
            <a:r>
              <a:rPr lang="en-US" b="1" baseline="0" dirty="0" smtClean="0"/>
              <a:t>(next)  </a:t>
            </a:r>
            <a:r>
              <a:rPr lang="en-US" b="0" baseline="0" dirty="0" smtClean="0"/>
              <a:t>Then, we walk the entire PYTHON_PATH, and a few other things, and copy those files into the interim container.</a:t>
            </a:r>
          </a:p>
          <a:p>
            <a:r>
              <a:rPr lang="en-US" b="1" baseline="0" dirty="0" smtClean="0"/>
              <a:t>(next)  </a:t>
            </a:r>
            <a:r>
              <a:rPr lang="en-US" b="0" baseline="0" dirty="0" smtClean="0"/>
              <a:t>Then, we copy in the current notebook.</a:t>
            </a:r>
          </a:p>
          <a:p>
            <a:r>
              <a:rPr lang="en-US" b="1" baseline="0" dirty="0" smtClean="0"/>
              <a:t>(next)  </a:t>
            </a:r>
            <a:r>
              <a:rPr lang="en-US" b="0" baseline="0" dirty="0" smtClean="0"/>
              <a:t>And lastly, we copy in an </a:t>
            </a:r>
            <a:r>
              <a:rPr lang="en-US" b="0" baseline="0" dirty="0" err="1" smtClean="0"/>
              <a:t>entrypoint</a:t>
            </a:r>
            <a:r>
              <a:rPr lang="en-US" b="0" baseline="0" dirty="0" smtClean="0"/>
              <a:t> script.</a:t>
            </a:r>
          </a:p>
          <a:p>
            <a:r>
              <a:rPr lang="en-US" b="1" baseline="0" dirty="0" smtClean="0"/>
              <a:t>(next)  </a:t>
            </a:r>
            <a:r>
              <a:rPr lang="en-US" b="0" baseline="0" dirty="0" smtClean="0"/>
              <a:t>Now that the container is good-to-go, we call </a:t>
            </a:r>
            <a:r>
              <a:rPr lang="en-US" b="0" i="1" baseline="0" dirty="0" err="1" smtClean="0"/>
              <a:t>docker</a:t>
            </a:r>
            <a:r>
              <a:rPr lang="en-US" b="0" i="1" baseline="0" dirty="0" smtClean="0"/>
              <a:t> commit</a:t>
            </a:r>
            <a:r>
              <a:rPr lang="en-US" b="0" i="0" baseline="0" dirty="0" smtClean="0"/>
              <a:t> which produces a shareable, reproducible container.</a:t>
            </a:r>
            <a:endParaRPr lang="en-US" b="1" baseline="0" dirty="0" smtClean="0"/>
          </a:p>
          <a:p>
            <a:endParaRPr lang="en-US" b="0" baseline="0" dirty="0" smtClean="0"/>
          </a:p>
          <a:p>
            <a:endParaRPr lang="en-US" b="0" baseline="0" dirty="0" smtClean="0"/>
          </a:p>
          <a:p>
            <a:r>
              <a:rPr lang="en-US" b="0" baseline="0" dirty="0" smtClean="0"/>
              <a:t>Q&amp;A:  What are the “other things”?</a:t>
            </a:r>
            <a:endParaRPr lang="en-US" b="1" dirty="0"/>
          </a:p>
        </p:txBody>
      </p:sp>
      <p:sp>
        <p:nvSpPr>
          <p:cNvPr id="4" name="Slide Number Placeholder 3"/>
          <p:cNvSpPr>
            <a:spLocks noGrp="1"/>
          </p:cNvSpPr>
          <p:nvPr>
            <p:ph type="sldNum" sz="quarter" idx="10"/>
          </p:nvPr>
        </p:nvSpPr>
        <p:spPr/>
        <p:txBody>
          <a:bodyPr/>
          <a:lstStyle/>
          <a:p>
            <a:fld id="{C11D2F86-AAE6-4F74-B4E4-A48D25E58383}" type="slidenum">
              <a:rPr lang="en-US" smtClean="0"/>
              <a:t>17</a:t>
            </a:fld>
            <a:endParaRPr lang="en-US"/>
          </a:p>
        </p:txBody>
      </p:sp>
    </p:spTree>
    <p:extLst>
      <p:ext uri="{BB962C8B-B14F-4D97-AF65-F5344CB8AC3E}">
        <p14:creationId xmlns:p14="http://schemas.microsoft.com/office/powerpoint/2010/main" val="194899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more deep dive!</a:t>
            </a:r>
            <a:r>
              <a:rPr lang="en-US" baseline="0" dirty="0" smtClean="0"/>
              <a:t>  Let’s talk briefly about what happens when the container is launched in the serverless environment that </a:t>
            </a:r>
            <a:r>
              <a:rPr lang="en-US" baseline="0" dirty="0" err="1" smtClean="0"/>
              <a:t>IoT</a:t>
            </a:r>
            <a:r>
              <a:rPr lang="en-US" baseline="0" dirty="0" smtClean="0"/>
              <a:t> provides.  Previously, this container was running the Jupyter kernel while attached to the Jupyter server, so what do we need to do so it can run in a standalone, headless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really, not too much!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aseline="0" dirty="0" smtClean="0"/>
              <a:t>The first thing that needs to happen is to update the variable values in the notebook .</a:t>
            </a:r>
            <a:r>
              <a:rPr lang="en-US" baseline="0" dirty="0" err="1" smtClean="0"/>
              <a:t>ipynb</a:t>
            </a:r>
            <a:r>
              <a:rPr lang="en-US" baseline="0" dirty="0" smtClean="0"/>
              <a:t> file.  Some examples of variables being passed in at runtime would include date ranges, the names of files to process, and maybe even some </a:t>
            </a:r>
            <a:r>
              <a:rPr lang="en-US" baseline="0" dirty="0" err="1" smtClean="0"/>
              <a:t>hyperparameters</a:t>
            </a:r>
            <a:r>
              <a:rPr lang="en-US" baseline="0" dirty="0" smtClean="0"/>
              <a:t>.  We try to do this replacement in an elegant way by using the </a:t>
            </a:r>
            <a:r>
              <a:rPr lang="en-US" b="1" baseline="0" dirty="0" err="1" smtClean="0"/>
              <a:t>asttokens</a:t>
            </a:r>
            <a:r>
              <a:rPr lang="en-US" b="0" baseline="0" dirty="0" smtClean="0"/>
              <a:t> library instead of performing simple string replacement in the notebook’s JSON file.  This helps avoid edge cases where variable assignments appear in comments, string literals, and so forth.  By using this library we have some amount of confidence that the replacement is going to work reliably.  Since the </a:t>
            </a:r>
            <a:r>
              <a:rPr lang="en-US" b="0" baseline="0" dirty="0" err="1" smtClean="0"/>
              <a:t>docker</a:t>
            </a:r>
            <a:r>
              <a:rPr lang="en-US" b="0" baseline="0" dirty="0" smtClean="0"/>
              <a:t> container is not committed at the end of the run, we can just overwrite the contents of the .</a:t>
            </a:r>
            <a:r>
              <a:rPr lang="en-US" b="0" baseline="0" dirty="0" err="1" smtClean="0"/>
              <a:t>ipynb</a:t>
            </a:r>
            <a:r>
              <a:rPr lang="en-US" b="0" baseline="0" dirty="0" smtClean="0"/>
              <a:t>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0" baseline="0" dirty="0" smtClean="0"/>
              <a:t>Then, we run the infamous </a:t>
            </a:r>
            <a:r>
              <a:rPr lang="en-US" b="1" baseline="0" dirty="0" err="1" smtClean="0"/>
              <a:t>nbconvert</a:t>
            </a:r>
            <a:r>
              <a:rPr lang="en-US" b="0" baseline="0" dirty="0" smtClean="0"/>
              <a:t> application.  </a:t>
            </a:r>
            <a:r>
              <a:rPr lang="en-US" b="1" baseline="0" dirty="0" err="1" smtClean="0"/>
              <a:t>nbconvert</a:t>
            </a:r>
            <a:r>
              <a:rPr lang="en-US" b="1" baseline="0" dirty="0" smtClean="0"/>
              <a:t> </a:t>
            </a:r>
            <a:r>
              <a:rPr lang="en-US" b="0" baseline="0" dirty="0" smtClean="0"/>
              <a:t>is called directly by our Python script by importing Python modules from the </a:t>
            </a:r>
            <a:r>
              <a:rPr lang="en-US" b="0" baseline="0" dirty="0" err="1" smtClean="0"/>
              <a:t>nbconvert.preprocessors</a:t>
            </a:r>
            <a:r>
              <a:rPr lang="en-US" b="0" baseline="0" dirty="0" smtClean="0"/>
              <a:t> package.  No </a:t>
            </a:r>
            <a:r>
              <a:rPr lang="en-US" b="0" baseline="0" dirty="0" err="1" smtClean="0"/>
              <a:t>subprocess</a:t>
            </a:r>
            <a:r>
              <a:rPr lang="en-US" b="0" baseline="0" dirty="0" smtClean="0"/>
              <a:t> needed!  And, because of the necessary dependencies are already in the image, it runs without a hitch!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0" baseline="0" dirty="0" smtClean="0"/>
              <a:t>Lastly, after </a:t>
            </a:r>
            <a:r>
              <a:rPr lang="en-US" b="0" baseline="0" dirty="0" err="1" smtClean="0"/>
              <a:t>nbconvert</a:t>
            </a:r>
            <a:r>
              <a:rPr lang="en-US" b="0" baseline="0" dirty="0" smtClean="0"/>
              <a:t> is complete, the HTML file that it produced is uploaded to S3 using the venerable boto3 library (boto3 is the official AWS SDK for Python, in case you’re not familiar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Q&amp;A: Why do we output as HTML and not .</a:t>
            </a:r>
            <a:r>
              <a:rPr lang="en-US" b="0" baseline="0" dirty="0" err="1" smtClean="0"/>
              <a:t>ipynb</a:t>
            </a:r>
            <a:r>
              <a:rPr lang="en-US" b="0" baseline="0" dirty="0" smtClean="0"/>
              <a:t>?  Seems like outputting as .</a:t>
            </a:r>
            <a:r>
              <a:rPr lang="en-US" b="0" baseline="0" dirty="0" err="1" smtClean="0"/>
              <a:t>ipynb</a:t>
            </a:r>
            <a:r>
              <a:rPr lang="en-US" b="0" baseline="0" dirty="0" smtClean="0"/>
              <a:t> would be more re-usable.</a:t>
            </a:r>
            <a:endParaRPr lang="en-US" b="1"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18</a:t>
            </a:fld>
            <a:endParaRPr lang="en-US"/>
          </a:p>
        </p:txBody>
      </p:sp>
    </p:spTree>
    <p:extLst>
      <p:ext uri="{BB962C8B-B14F-4D97-AF65-F5344CB8AC3E}">
        <p14:creationId xmlns:p14="http://schemas.microsoft.com/office/powerpoint/2010/main" val="64496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more things</a:t>
            </a:r>
            <a:r>
              <a:rPr lang="en-US" baseline="0" dirty="0" smtClean="0"/>
              <a:t> I felt that you might find interesting would be some of the decisions that the </a:t>
            </a:r>
            <a:r>
              <a:rPr lang="en-US" baseline="0" dirty="0" err="1" smtClean="0"/>
              <a:t>IoT</a:t>
            </a:r>
            <a:r>
              <a:rPr lang="en-US" baseline="0" dirty="0" smtClean="0"/>
              <a:t> team made during its development of this Jupyter plugin, and understand some of the tradeoffs they made in the process.</a:t>
            </a:r>
          </a:p>
          <a:p>
            <a:endParaRPr lang="en-US" baseline="0" dirty="0" smtClean="0"/>
          </a:p>
          <a:p>
            <a:r>
              <a:rPr lang="en-US" b="1" dirty="0" smtClean="0"/>
              <a:t>(next)</a:t>
            </a:r>
            <a:r>
              <a:rPr lang="en-US" b="1" baseline="0" dirty="0" smtClean="0"/>
              <a:t> </a:t>
            </a:r>
            <a:r>
              <a:rPr lang="en-US" dirty="0" smtClean="0"/>
              <a:t>So, one thing the team decided very early on was that we would stick with most of the existing Jupyter frontend JS stack, including the use of bootstrap and jQuery.  We did this partly to cut down on development</a:t>
            </a:r>
            <a:r>
              <a:rPr lang="en-US" baseline="0" dirty="0" smtClean="0"/>
              <a:t> time, but also to keep the team focused on building a natural user experience that had a very integrated feel along with the rest of Jupyter.  If we, for example, introduced AWS-specific design elements, branding, and so forth, this would produce a jarring experience that would feel too messy and shoe-horned.  Likewise, if the </a:t>
            </a:r>
            <a:r>
              <a:rPr lang="en-US" baseline="0" dirty="0" err="1" smtClean="0"/>
              <a:t>IoT</a:t>
            </a:r>
            <a:r>
              <a:rPr lang="en-US" baseline="0" dirty="0" smtClean="0"/>
              <a:t> team decides in the future to rebuild this functionality as a </a:t>
            </a:r>
            <a:r>
              <a:rPr lang="en-US" baseline="0" dirty="0" err="1" smtClean="0"/>
              <a:t>JupyterLab</a:t>
            </a:r>
            <a:r>
              <a:rPr lang="en-US" baseline="0" dirty="0" smtClean="0"/>
              <a:t> extension, the same philosophy will almost certainly apply – use the </a:t>
            </a:r>
            <a:r>
              <a:rPr lang="en-US" baseline="0" dirty="0" err="1" smtClean="0"/>
              <a:t>JupyterLab</a:t>
            </a:r>
            <a:r>
              <a:rPr lang="en-US" baseline="0" dirty="0" smtClean="0"/>
              <a:t> design language and UI frameworks to build the most natural experience possible.</a:t>
            </a:r>
          </a:p>
          <a:p>
            <a:endParaRPr lang="en-US" baseline="0" dirty="0" smtClean="0"/>
          </a:p>
          <a:p>
            <a:r>
              <a:rPr lang="en-US" b="1" dirty="0" smtClean="0"/>
              <a:t>(next)</a:t>
            </a:r>
            <a:r>
              <a:rPr lang="en-US" b="1" baseline="0" dirty="0" smtClean="0"/>
              <a:t> </a:t>
            </a:r>
            <a:r>
              <a:rPr lang="en-US" dirty="0" smtClean="0"/>
              <a:t>One lesson that was learnt while building the frontend happened</a:t>
            </a:r>
            <a:r>
              <a:rPr lang="en-US" baseline="0" dirty="0" smtClean="0"/>
              <a:t> while building the containerization wizard.  What’s the most appropriate way to, from JavaScript, detect all of the possible variables in the notebook that could be replaced during a scheduled run?  Doing this from JavaScript, by inspecting the cells, seemed like a serious chore, and likely to be error prone.  So, instead, we actually dispatch a temporary cell to the Kernel which calls the IPython </a:t>
            </a:r>
            <a:r>
              <a:rPr lang="en-US" b="1" baseline="0" dirty="0" smtClean="0"/>
              <a:t>%</a:t>
            </a:r>
            <a:r>
              <a:rPr lang="en-US" b="1" baseline="0" dirty="0" err="1" smtClean="0"/>
              <a:t>who_ls</a:t>
            </a:r>
            <a:r>
              <a:rPr lang="en-US" b="0" baseline="0" dirty="0" smtClean="0"/>
              <a:t> magic, which prints all interactive variables along with their Python types – then this can easily be parsed from the JavaScript in order to display the variable table in the containerization wizard.</a:t>
            </a:r>
          </a:p>
          <a:p>
            <a:endParaRPr lang="en-US" b="0" baseline="0" dirty="0" smtClean="0"/>
          </a:p>
          <a:p>
            <a:r>
              <a:rPr lang="en-US" b="1" baseline="0" dirty="0" smtClean="0"/>
              <a:t>(next) (next) </a:t>
            </a:r>
            <a:r>
              <a:rPr lang="en-US" b="0" baseline="0" dirty="0" smtClean="0"/>
              <a:t>On the backend, we made the decision that all calls made to remove services, would happen exclusively from the Python code.  If the JavaScript code needed access, to say Amazon ECR, it would call to the Python code, which would make the necessary calls to AWS.  Aside from being a general best practice, this solved a lot of potential security issues, since we would never need to pass any AWS credentials to the user’s browser.  Incidentally also made the JavaScript code more maintainable, reduced the possibility of needing to load more dependencies.</a:t>
            </a:r>
          </a:p>
          <a:p>
            <a:endParaRPr lang="en-US" b="0" baseline="0" dirty="0" smtClean="0"/>
          </a:p>
          <a:p>
            <a:r>
              <a:rPr lang="en-US" b="1" baseline="0" dirty="0" smtClean="0"/>
              <a:t>(next) </a:t>
            </a:r>
            <a:r>
              <a:rPr lang="en-US" b="0" baseline="0" dirty="0" smtClean="0"/>
              <a:t>One lesson learnt while building the backend was that Jupyter and Tornado like to stay unblocked!  We used the Python </a:t>
            </a:r>
            <a:r>
              <a:rPr lang="en-US" b="1" i="1" baseline="0" dirty="0" err="1" smtClean="0"/>
              <a:t>async</a:t>
            </a:r>
            <a:r>
              <a:rPr lang="en-US" b="1" i="0" baseline="0" dirty="0" smtClean="0"/>
              <a:t> </a:t>
            </a:r>
            <a:r>
              <a:rPr lang="en-US" b="0" i="0" baseline="0" dirty="0" smtClean="0"/>
              <a:t>code liberally to make sure that Jupyter stayed unblocked – in early iterations where the containerization all occurred on the main thread, Jupyter would become unresponsive during the entire process.</a:t>
            </a:r>
            <a:endParaRPr lang="en-US" b="0" dirty="0"/>
          </a:p>
        </p:txBody>
      </p:sp>
      <p:sp>
        <p:nvSpPr>
          <p:cNvPr id="4" name="Slide Number Placeholder 3"/>
          <p:cNvSpPr>
            <a:spLocks noGrp="1"/>
          </p:cNvSpPr>
          <p:nvPr>
            <p:ph type="sldNum" sz="quarter" idx="10"/>
          </p:nvPr>
        </p:nvSpPr>
        <p:spPr/>
        <p:txBody>
          <a:bodyPr/>
          <a:lstStyle/>
          <a:p>
            <a:fld id="{C11D2F86-AAE6-4F74-B4E4-A48D25E58383}" type="slidenum">
              <a:rPr lang="en-US" smtClean="0"/>
              <a:t>19</a:t>
            </a:fld>
            <a:endParaRPr lang="en-US"/>
          </a:p>
        </p:txBody>
      </p:sp>
    </p:spTree>
    <p:extLst>
      <p:ext uri="{BB962C8B-B14F-4D97-AF65-F5344CB8AC3E}">
        <p14:creationId xmlns:p14="http://schemas.microsoft.com/office/powerpoint/2010/main" val="98258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Hi everyone.  My name</a:t>
            </a:r>
            <a:r>
              <a:rPr lang="en-US" baseline="0" dirty="0" smtClean="0"/>
              <a:t> i</a:t>
            </a:r>
            <a:r>
              <a:rPr lang="en-US" dirty="0" smtClean="0"/>
              <a:t>s Kevin, I’m an engineer on the Amazon </a:t>
            </a:r>
            <a:r>
              <a:rPr lang="en-US" dirty="0" err="1" smtClean="0"/>
              <a:t>SageMaker</a:t>
            </a:r>
            <a:r>
              <a:rPr lang="en-US" dirty="0" smtClean="0"/>
              <a:t> team, and I’m here to tell you a little bit about a few interesting</a:t>
            </a:r>
            <a:r>
              <a:rPr lang="en-US" baseline="0" dirty="0" smtClean="0"/>
              <a:t> things that we’ve been doing with Jupyter these days behind the scenes.  As some of you already might know, </a:t>
            </a:r>
            <a:r>
              <a:rPr lang="en-US" baseline="0" dirty="0" err="1" smtClean="0"/>
              <a:t>Jupyter’s</a:t>
            </a:r>
            <a:r>
              <a:rPr lang="en-US" baseline="0" dirty="0" smtClean="0"/>
              <a:t> an important part of the Amazon </a:t>
            </a:r>
            <a:r>
              <a:rPr lang="en-US" baseline="0" dirty="0" err="1" smtClean="0"/>
              <a:t>SageMaker</a:t>
            </a:r>
            <a:r>
              <a:rPr lang="en-US" baseline="0" dirty="0" smtClean="0"/>
              <a:t> product, but since we’ve gotten to know Jupyter quite a bit better over the past few years, since building the product, we’re also trying new things along way to do with Jupyter.  One of these things is what we call “Kernel Containerization” or “Notebook Containerization”, and I’d like to tell a little bit of a story of what we’ve done.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By the end of this talk, I hope you can</a:t>
            </a:r>
            <a:r>
              <a:rPr lang="en-US" baseline="0" dirty="0" smtClean="0"/>
              <a:t> walk away with a better understanding of the following four things: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baseline="0" dirty="0" smtClean="0"/>
              <a:t>First, what a containerized notebook and kernel is, or at least by my definition.</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baseline="0" dirty="0" smtClean="0"/>
              <a:t>Second, I’ll go over two use cases I observed internally at AWS where containerization was useful.</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baseline="0" dirty="0" smtClean="0"/>
              <a:t>Third, I’ll give you an overview of how two different containerization implementations were built, both in an internal experimentation and in a production context.</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baseline="0" dirty="0" smtClean="0"/>
              <a:t>And lastly, I’ll give you some tips on implementing your own containerization solution, or how to get started with the implementations available to you.</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In this talk, I’ll assume that you have a basic understanding of how Jupyter Kernels and Docker containers work.  I’ll do a couple of deep dives for those who might find it interesting, but don’t worry, none of this will be on the test!</a:t>
            </a:r>
            <a:endParaRPr lang="en-US"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2</a:t>
            </a:fld>
            <a:endParaRPr lang="en-US"/>
          </a:p>
        </p:txBody>
      </p:sp>
    </p:spTree>
    <p:extLst>
      <p:ext uri="{BB962C8B-B14F-4D97-AF65-F5344CB8AC3E}">
        <p14:creationId xmlns:p14="http://schemas.microsoft.com/office/powerpoint/2010/main" val="370655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Q&amp;A</a:t>
            </a:r>
            <a:r>
              <a:rPr lang="en-US" baseline="0" dirty="0" smtClean="0"/>
              <a:t>. </a:t>
            </a:r>
            <a:r>
              <a:rPr lang="en-US" dirty="0" smtClean="0"/>
              <a:t>Why </a:t>
            </a:r>
            <a:r>
              <a:rPr lang="en-US" dirty="0" err="1" smtClean="0"/>
              <a:t>asttokens</a:t>
            </a:r>
            <a:r>
              <a:rPr lang="en-US" dirty="0" smtClean="0"/>
              <a:t> instead of </a:t>
            </a:r>
            <a:r>
              <a:rPr lang="en-US" dirty="0" err="1" smtClean="0"/>
              <a:t>papermill</a:t>
            </a:r>
            <a:r>
              <a:rPr lang="en-US" dirty="0" smtClean="0"/>
              <a:t>?</a:t>
            </a:r>
          </a:p>
          <a:p>
            <a:pPr marL="0" indent="0">
              <a:buFont typeface="Arial" panose="020B0604020202020204" pitchFamily="34" charset="0"/>
              <a:buNone/>
            </a:pPr>
            <a:r>
              <a:rPr lang="en-US" dirty="0" smtClean="0"/>
              <a:t>Q&amp;A. Why</a:t>
            </a:r>
            <a:r>
              <a:rPr lang="en-US" baseline="0" dirty="0" smtClean="0"/>
              <a:t> only capture python dependencies instead of snapshotting the disk as-is?</a:t>
            </a:r>
            <a:endParaRPr lang="en-US"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20</a:t>
            </a:fld>
            <a:endParaRPr lang="en-US"/>
          </a:p>
        </p:txBody>
      </p:sp>
    </p:spTree>
    <p:extLst>
      <p:ext uri="{BB962C8B-B14F-4D97-AF65-F5344CB8AC3E}">
        <p14:creationId xmlns:p14="http://schemas.microsoft.com/office/powerpoint/2010/main" val="183153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So, that just about wraps things up for these two implementations.  Taking</a:t>
            </a:r>
            <a:r>
              <a:rPr lang="en-US" baseline="0" dirty="0" smtClean="0"/>
              <a:t> a look back at the questions I posed at the beginning, here’s what I hope you can walk away with.</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aseline="0" dirty="0" smtClean="0"/>
              <a:t>One, I hope I’ve expanded your ideas on where the container boundary can go, besides just at the server level, considering the possibility of containerizing just a single notebook file, or the </a:t>
            </a:r>
            <a:r>
              <a:rPr lang="en-US" baseline="0" dirty="0" err="1" smtClean="0"/>
              <a:t>Ipython</a:t>
            </a:r>
            <a:r>
              <a:rPr lang="en-US" baseline="0" dirty="0" smtClean="0"/>
              <a:t> kernel.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aseline="0" dirty="0" smtClean="0"/>
              <a:t>Two, I’ve demonstrated two different use cases: offloading experiment work to improve iteration time, and packaging a notebook for execution as a job.  Take a moment to think of other use cases that might apply to your use of Jupyter.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(next) </a:t>
            </a:r>
            <a:r>
              <a:rPr lang="en-US" baseline="0" dirty="0" smtClean="0"/>
              <a:t>Three, we’ve done a deep dive on how this is accomplished.  Armed with some basic knowledge of how Jupyter surfaces its kernels, and how </a:t>
            </a:r>
            <a:r>
              <a:rPr lang="en-US" baseline="0" dirty="0" err="1" smtClean="0"/>
              <a:t>docker</a:t>
            </a:r>
            <a:r>
              <a:rPr lang="en-US" baseline="0" dirty="0" smtClean="0"/>
              <a:t> containers are launched, it’s reasonably straightforward to modify this approach based on your specific environment.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And lastly, I’m inviting you to dive in right away, and try this on your own.</a:t>
            </a:r>
            <a:endParaRPr lang="en-US"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21</a:t>
            </a:fld>
            <a:endParaRPr lang="en-US"/>
          </a:p>
        </p:txBody>
      </p:sp>
    </p:spTree>
    <p:extLst>
      <p:ext uri="{BB962C8B-B14F-4D97-AF65-F5344CB8AC3E}">
        <p14:creationId xmlns:p14="http://schemas.microsoft.com/office/powerpoint/2010/main" val="54812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happy to let you know that all of the code, sans some of David</a:t>
            </a:r>
            <a:r>
              <a:rPr lang="en-US" baseline="0" dirty="0" smtClean="0"/>
              <a:t> #1’s </a:t>
            </a:r>
            <a:r>
              <a:rPr lang="en-US" baseline="0" dirty="0" err="1" smtClean="0"/>
              <a:t>hackery</a:t>
            </a:r>
            <a:r>
              <a:rPr lang="en-US" baseline="0" dirty="0" smtClean="0"/>
              <a:t>, is open source for exploration and contributions, and just a reminder that this functionality is available starting today.  We’ve really just scratched the surface of what is possible with containerized notebooks and kernels, but we’re excited about some of the progress we’ve made and are really looking forward to diving in </a:t>
            </a:r>
            <a:r>
              <a:rPr lang="en-US" baseline="0" smtClean="0"/>
              <a:t>further.</a:t>
            </a:r>
            <a:endParaRPr lang="en-US" baseline="0"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22</a:t>
            </a:fld>
            <a:endParaRPr lang="en-US"/>
          </a:p>
        </p:txBody>
      </p:sp>
    </p:spTree>
    <p:extLst>
      <p:ext uri="{BB962C8B-B14F-4D97-AF65-F5344CB8AC3E}">
        <p14:creationId xmlns:p14="http://schemas.microsoft.com/office/powerpoint/2010/main" val="402557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we dive into the nuts and bolts, let me first give you a quick overview of two relevant AWS services</a:t>
            </a:r>
            <a:r>
              <a:rPr lang="en-US" baseline="0" dirty="0" smtClean="0"/>
              <a:t> in case you aren’t familiar with them.  I’ll be mentioning them here and there throughout this talk since both of them employ Jupyter notebooks on AWS.</a:t>
            </a:r>
          </a:p>
          <a:p>
            <a:endParaRPr lang="en-US" baseline="0" dirty="0" smtClean="0"/>
          </a:p>
          <a:p>
            <a:r>
              <a:rPr lang="en-US" b="1" baseline="0" dirty="0" smtClean="0"/>
              <a:t>(next)</a:t>
            </a:r>
          </a:p>
          <a:p>
            <a:endParaRPr lang="en-US" baseline="0" dirty="0" smtClean="0"/>
          </a:p>
          <a:p>
            <a:r>
              <a:rPr lang="en-US" baseline="0" dirty="0" smtClean="0"/>
              <a:t>The first service I’m going to be mentioning today is Amazon </a:t>
            </a:r>
            <a:r>
              <a:rPr lang="en-US" baseline="0" dirty="0" err="1" smtClean="0"/>
              <a:t>SageMaker</a:t>
            </a:r>
            <a:r>
              <a:rPr lang="en-US" baseline="0" dirty="0" smtClean="0"/>
              <a:t>.  (This is the service I work on.)  </a:t>
            </a:r>
            <a:r>
              <a:rPr lang="en-US" baseline="0" dirty="0" err="1" smtClean="0"/>
              <a:t>SageMaker</a:t>
            </a:r>
            <a:r>
              <a:rPr lang="en-US" baseline="0" dirty="0" smtClean="0"/>
              <a:t> is a fully-managed service which makes it easy to build, train, and deploy Machine Learning models in the cloud.  The “build” portion of this diagram is the diagram that I work on </a:t>
            </a:r>
            <a:r>
              <a:rPr lang="en-US" b="1" baseline="0" dirty="0" smtClean="0"/>
              <a:t>(next) </a:t>
            </a:r>
            <a:r>
              <a:rPr lang="en-US" baseline="0" dirty="0" smtClean="0"/>
              <a:t>it’s hosted Jupyter notebooks!  For completeness (and this will be relevant later), </a:t>
            </a:r>
            <a:r>
              <a:rPr lang="en-US" baseline="0" dirty="0" err="1" smtClean="0"/>
              <a:t>SageMaker</a:t>
            </a:r>
            <a:r>
              <a:rPr lang="en-US" baseline="0" dirty="0" smtClean="0"/>
              <a:t> also includes a few other things: a highly-scalable model training and tuning service, a model hosting service for real-time and batch predictions, and a broad selection of ready-to-use, highly-optimized implementations of popular ML algorithms.</a:t>
            </a:r>
          </a:p>
          <a:p>
            <a:endParaRPr lang="en-US" baseline="0" dirty="0" smtClean="0"/>
          </a:p>
          <a:p>
            <a:r>
              <a:rPr lang="en-US" b="1" baseline="0" dirty="0" smtClean="0"/>
              <a:t>(next)</a:t>
            </a:r>
          </a:p>
          <a:p>
            <a:endParaRPr lang="en-US" baseline="0" dirty="0" smtClean="0"/>
          </a:p>
          <a:p>
            <a:r>
              <a:rPr lang="en-US" baseline="0" dirty="0" smtClean="0"/>
              <a:t>AWS </a:t>
            </a:r>
            <a:r>
              <a:rPr lang="en-US" baseline="0" dirty="0" err="1" smtClean="0"/>
              <a:t>IoT</a:t>
            </a:r>
            <a:r>
              <a:rPr lang="en-US" baseline="0" dirty="0" smtClean="0"/>
              <a:t> Analytics is a </a:t>
            </a:r>
            <a:r>
              <a:rPr lang="en-US" i="1" baseline="0" dirty="0" smtClean="0"/>
              <a:t>different</a:t>
            </a:r>
            <a:r>
              <a:rPr lang="en-US" baseline="0" dirty="0" smtClean="0"/>
              <a:t> AWS offering, which is a fully-managed service that makes it easy to run sophisticated analytics on massive volumes of Internet-of-Things data.  Some features of </a:t>
            </a:r>
            <a:r>
              <a:rPr lang="en-US" baseline="0" dirty="0" err="1" smtClean="0"/>
              <a:t>IoT</a:t>
            </a:r>
            <a:r>
              <a:rPr lang="en-US" baseline="0" dirty="0" smtClean="0"/>
              <a:t> Analytics are integrated with Amazon </a:t>
            </a:r>
            <a:r>
              <a:rPr lang="en-US" baseline="0" dirty="0" err="1" smtClean="0"/>
              <a:t>SageMaker</a:t>
            </a:r>
            <a:r>
              <a:rPr lang="en-US" baseline="0" dirty="0" smtClean="0"/>
              <a:t>, too.  For example, it can automatically create notebook files in </a:t>
            </a:r>
            <a:r>
              <a:rPr lang="en-US" baseline="0" dirty="0" err="1" smtClean="0"/>
              <a:t>SageMaker</a:t>
            </a:r>
            <a:r>
              <a:rPr lang="en-US" baseline="0" dirty="0" smtClean="0"/>
              <a:t> that are preconfigured to work with </a:t>
            </a:r>
            <a:r>
              <a:rPr lang="en-US" baseline="0" dirty="0" err="1" smtClean="0"/>
              <a:t>IoT</a:t>
            </a:r>
            <a:r>
              <a:rPr lang="en-US" baseline="0" dirty="0" smtClean="0"/>
              <a:t> data sets.  And, also available starting today as a new feature, is the ability to run analytical models composed in </a:t>
            </a:r>
            <a:r>
              <a:rPr lang="en-US" baseline="0" dirty="0" err="1" smtClean="0"/>
              <a:t>IoT</a:t>
            </a:r>
            <a:r>
              <a:rPr lang="en-US" baseline="0" dirty="0" smtClean="0"/>
              <a:t>-based notebooks on a recurrent schedule.  What a coincidence that this new feature is being introduced at our AWS Summit in Anaheim California, the same day as </a:t>
            </a:r>
            <a:r>
              <a:rPr lang="en-US" baseline="0" dirty="0" err="1" smtClean="0"/>
              <a:t>JupyterCon</a:t>
            </a:r>
            <a:r>
              <a:rPr lang="en-US" baseline="0" dirty="0" smtClean="0"/>
              <a:t>!</a:t>
            </a:r>
          </a:p>
          <a:p>
            <a:endParaRPr lang="en-US" baseline="0" dirty="0" smtClean="0"/>
          </a:p>
          <a:p>
            <a:pPr marL="0" indent="0">
              <a:buFont typeface="Arial" panose="020B0604020202020204" pitchFamily="34" charset="0"/>
              <a:buNone/>
            </a:pPr>
            <a:r>
              <a:rPr lang="en-US" dirty="0" smtClean="0"/>
              <a:t>Q&amp;A: What is a time-series data store optimized for </a:t>
            </a:r>
            <a:r>
              <a:rPr lang="en-US" dirty="0" err="1" smtClean="0"/>
              <a:t>IoT</a:t>
            </a:r>
            <a:r>
              <a:rPr lang="en-US" dirty="0" smtClean="0"/>
              <a:t> data?</a:t>
            </a:r>
          </a:p>
          <a:p>
            <a:pPr marL="0" indent="0">
              <a:buFont typeface="Arial" panose="020B0604020202020204" pitchFamily="34" charset="0"/>
              <a:buNone/>
            </a:pPr>
            <a:r>
              <a:rPr lang="en-US" dirty="0" smtClean="0"/>
              <a:t>Q&amp;A:</a:t>
            </a:r>
            <a:r>
              <a:rPr lang="en-US" baseline="0" dirty="0" smtClean="0"/>
              <a:t> What’s the billing implications of serverless execution?</a:t>
            </a:r>
            <a:endParaRPr lang="en-US"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3</a:t>
            </a:fld>
            <a:endParaRPr lang="en-US"/>
          </a:p>
        </p:txBody>
      </p:sp>
    </p:spTree>
    <p:extLst>
      <p:ext uri="{BB962C8B-B14F-4D97-AF65-F5344CB8AC3E}">
        <p14:creationId xmlns:p14="http://schemas.microsoft.com/office/powerpoint/2010/main" val="313520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 lot of people love containers.  You can put a lot of things in a container!</a:t>
            </a:r>
            <a:r>
              <a:rPr lang="en-US" baseline="0" dirty="0" smtClean="0"/>
              <a:t>  “Containerizing” in this context of course could mean a lot of things!  For example, you can put any of the following in them:</a:t>
            </a:r>
          </a:p>
          <a:p>
            <a:endParaRPr lang="en-US" baseline="0" dirty="0" smtClean="0"/>
          </a:p>
          <a:p>
            <a:pPr marL="171450" indent="-171450">
              <a:buFont typeface="Arial" panose="020B0604020202020204" pitchFamily="34" charset="0"/>
              <a:buChar char="•"/>
            </a:pPr>
            <a:r>
              <a:rPr lang="en-US" baseline="0" dirty="0" smtClean="0"/>
              <a:t>Of course, every container starts with a </a:t>
            </a:r>
            <a:r>
              <a:rPr lang="en-US" baseline="0" dirty="0" err="1" smtClean="0"/>
              <a:t>Dockerfile</a:t>
            </a:r>
            <a:r>
              <a:rPr lang="en-US" baseline="0" dirty="0" smtClean="0"/>
              <a:t> declaring a base layer, usually an operating system, such as Ubuntu or Amazon Linux</a:t>
            </a:r>
          </a:p>
          <a:p>
            <a:pPr marL="171450" indent="-171450">
              <a:buFont typeface="Arial" panose="020B0604020202020204" pitchFamily="34" charset="0"/>
              <a:buChar char="•"/>
            </a:pPr>
            <a:r>
              <a:rPr lang="en-US" dirty="0" smtClean="0"/>
              <a:t>From there, you could automate the installation of applications, such as the Jupyter server or </a:t>
            </a:r>
            <a:r>
              <a:rPr lang="en-US" dirty="0" err="1" smtClean="0"/>
              <a:t>nbconvert</a:t>
            </a:r>
            <a:r>
              <a:rPr lang="en-US" dirty="0" smtClean="0"/>
              <a:t>.  You could also get these applications by baking them into a layer.</a:t>
            </a:r>
          </a:p>
          <a:p>
            <a:pPr marL="171450" indent="-171450">
              <a:buFont typeface="Arial" panose="020B0604020202020204" pitchFamily="34" charset="0"/>
              <a:buChar char="•"/>
            </a:pPr>
            <a:r>
              <a:rPr lang="en-US" dirty="0" smtClean="0"/>
              <a:t>Likewise, you can also include notebook</a:t>
            </a:r>
            <a:r>
              <a:rPr lang="en-US" baseline="0" dirty="0" smtClean="0"/>
              <a:t> files themselves, and maybe even associated data files.</a:t>
            </a:r>
          </a:p>
          <a:p>
            <a:pPr marL="171450" indent="-171450">
              <a:buFont typeface="Arial" panose="020B0604020202020204" pitchFamily="34" charset="0"/>
              <a:buChar char="•"/>
            </a:pPr>
            <a:r>
              <a:rPr lang="en-US" baseline="0" dirty="0" smtClean="0"/>
              <a:t>And lastly, you can include your dependencies in your favorite form, such as </a:t>
            </a:r>
            <a:r>
              <a:rPr lang="en-US" baseline="0" dirty="0" err="1" smtClean="0"/>
              <a:t>conda</a:t>
            </a:r>
            <a:r>
              <a:rPr lang="en-US" baseline="0" dirty="0" smtClean="0"/>
              <a:t> environments (or pip packages).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An addition to these, we also found one more thing that seems to make sense inside of a container, while it’s running, are </a:t>
            </a:r>
            <a:r>
              <a:rPr lang="en-US" b="1" baseline="0" dirty="0" smtClean="0"/>
              <a:t>(next) IPython </a:t>
            </a:r>
            <a:r>
              <a:rPr lang="en-US" b="0" baseline="0" dirty="0" smtClean="0"/>
              <a:t>kernel processes themselves.  Since the kernel is where the IPython code actually runs, this provides a lot of convenient properties that allow the associated notebook to be very portable.</a:t>
            </a:r>
            <a:endParaRPr lang="en-US" b="1"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 throughout this talk, when I discuss </a:t>
            </a:r>
            <a:r>
              <a:rPr lang="en-US" i="1" baseline="0" dirty="0" smtClean="0"/>
              <a:t>containerization</a:t>
            </a:r>
            <a:r>
              <a:rPr lang="en-US" baseline="0" dirty="0" smtClean="0"/>
              <a:t>, I’m really referring to finding the right combination of these ingredients, in steps towards the holy grail of making it very easy to create highly reproducible Jupyter notebooks.  By no means have we </a:t>
            </a:r>
            <a:r>
              <a:rPr lang="en-US" i="1" baseline="0" dirty="0" smtClean="0"/>
              <a:t>found</a:t>
            </a:r>
            <a:r>
              <a:rPr lang="en-US" i="0" baseline="0" dirty="0" smtClean="0"/>
              <a:t> this holy grail, but we did at a minimum find some interesting things.</a:t>
            </a:r>
            <a:endParaRPr lang="en-US" baseline="0"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4</a:t>
            </a:fld>
            <a:endParaRPr lang="en-US"/>
          </a:p>
        </p:txBody>
      </p:sp>
    </p:spTree>
    <p:extLst>
      <p:ext uri="{BB962C8B-B14F-4D97-AF65-F5344CB8AC3E}">
        <p14:creationId xmlns:p14="http://schemas.microsoft.com/office/powerpoint/2010/main" val="20192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I’ll be telling the “tale</a:t>
            </a:r>
            <a:r>
              <a:rPr lang="en-US" baseline="0" dirty="0" smtClean="0"/>
              <a:t> of two </a:t>
            </a:r>
            <a:r>
              <a:rPr lang="en-US" baseline="0" dirty="0" err="1" smtClean="0"/>
              <a:t>Davids</a:t>
            </a:r>
            <a:r>
              <a:rPr lang="en-US" baseline="0" dirty="0" smtClean="0"/>
              <a:t>” at Amazon</a:t>
            </a:r>
            <a:r>
              <a:rPr lang="en-US" dirty="0" smtClean="0"/>
              <a:t>.  These are two software engineers</a:t>
            </a:r>
            <a:r>
              <a:rPr lang="en-US" baseline="0" dirty="0" smtClean="0"/>
              <a:t> are sitting a few floors apart from each other, both building Docker containers for different reasons.  They both ended up deciding to containerize kernels, which is the core focus of this talk.</a:t>
            </a:r>
          </a:p>
          <a:p>
            <a:endParaRPr lang="en-US" baseline="0" dirty="0" smtClean="0"/>
          </a:p>
          <a:p>
            <a:r>
              <a:rPr lang="en-US" b="1" baseline="0" dirty="0" smtClean="0"/>
              <a:t>(next)</a:t>
            </a:r>
          </a:p>
          <a:p>
            <a:endParaRPr lang="en-US" baseline="0" dirty="0" smtClean="0"/>
          </a:p>
          <a:p>
            <a:r>
              <a:rPr lang="en-US" baseline="0" dirty="0" smtClean="0"/>
              <a:t>The first David is an engineer on the Amazon </a:t>
            </a:r>
            <a:r>
              <a:rPr lang="en-US" baseline="0" dirty="0" err="1" smtClean="0"/>
              <a:t>SageMaker</a:t>
            </a:r>
            <a:r>
              <a:rPr lang="en-US" baseline="0" dirty="0" smtClean="0"/>
              <a:t> team, working on an optimized implementation of the </a:t>
            </a:r>
            <a:r>
              <a:rPr lang="en-US" b="1" baseline="0" dirty="0" smtClean="0"/>
              <a:t>(next)</a:t>
            </a:r>
            <a:r>
              <a:rPr lang="en-US" baseline="0" dirty="0" smtClean="0"/>
              <a:t> Latent </a:t>
            </a:r>
            <a:r>
              <a:rPr lang="en-US" baseline="0" dirty="0" err="1" smtClean="0"/>
              <a:t>Dirichlet</a:t>
            </a:r>
            <a:r>
              <a:rPr lang="en-US" baseline="0" dirty="0" smtClean="0"/>
              <a:t> Allocation algorithm, or “LDA” for short.  David’s implementation is partly written in Python, and partly written in C++.  At first, beyond writing unit tests to verify basic code correctness, he was running smoke tests to verify improvements in the algorithm’s performance and accuracy, iteration-over-iteration.  He used Jupyter Notebooks to run the smoke tests, compare the results visually, record his findings, and use all of the other great features of Jupyter that we all love.</a:t>
            </a:r>
          </a:p>
          <a:p>
            <a:endParaRPr lang="en-US" baseline="0" dirty="0" smtClean="0"/>
          </a:p>
          <a:p>
            <a:r>
              <a:rPr lang="en-US" baseline="0" dirty="0" smtClean="0"/>
              <a:t>For his smoke tests, he was using the </a:t>
            </a:r>
            <a:r>
              <a:rPr lang="en-US" b="1" i="1" u="sng" baseline="0" dirty="0" smtClean="0"/>
              <a:t>New York Times Annotated Corpus</a:t>
            </a:r>
            <a:r>
              <a:rPr lang="en-US" b="1" i="1" u="none" baseline="0" dirty="0" smtClean="0"/>
              <a:t> </a:t>
            </a:r>
            <a:r>
              <a:rPr lang="en-US" baseline="0" dirty="0" smtClean="0"/>
              <a:t>data set.  If you’ve never used this data set, it contains over 1.8 million articles written and published over a 30 year period, and includes associated summaries and hand-verified tags.  Each smoke test took approximately 8-10 minutes, and would </a:t>
            </a:r>
            <a:r>
              <a:rPr lang="en-US" i="1" baseline="0" dirty="0" smtClean="0"/>
              <a:t>totally</a:t>
            </a:r>
            <a:r>
              <a:rPr lang="en-US" baseline="0" dirty="0" smtClean="0"/>
              <a:t> hose his desktop while it was running.  In other words, the perfect amount of time to fix a proper cup of tea.  </a:t>
            </a:r>
            <a:r>
              <a:rPr lang="en-US" b="1" baseline="0" dirty="0" smtClean="0"/>
              <a:t>(next)</a:t>
            </a:r>
            <a:r>
              <a:rPr lang="en-US" baseline="0" dirty="0" smtClean="0"/>
              <a:t>  (For reference, his cloud-based developer desktop has 36 cores, and 60GB of RAM, so this wasn’t exactly a lightweight machine.)</a:t>
            </a:r>
          </a:p>
          <a:p>
            <a:endParaRPr lang="en-US" baseline="0" dirty="0" smtClean="0"/>
          </a:p>
          <a:p>
            <a:r>
              <a:rPr lang="en-US" baseline="0" dirty="0" smtClean="0"/>
              <a:t>However, he didn’t want to stop with the New York Times dataset.  A much more ambitious dataset was a preprocessed version of the </a:t>
            </a:r>
            <a:r>
              <a:rPr lang="en-US" b="1" u="sng" baseline="0" dirty="0" smtClean="0"/>
              <a:t>Wikipedia Database</a:t>
            </a:r>
            <a:r>
              <a:rPr lang="en-US" baseline="0" dirty="0" smtClean="0"/>
              <a:t>, </a:t>
            </a:r>
            <a:r>
              <a:rPr lang="en-US" b="1" baseline="0" dirty="0" smtClean="0"/>
              <a:t>(next)</a:t>
            </a:r>
            <a:r>
              <a:rPr lang="en-US" baseline="0" dirty="0" smtClean="0"/>
              <a:t> which was approximately 10GB of Wikipedia articles tagged in a similar way.  Even on his beefy desktop, performing a verification run of LDA on this dataset took </a:t>
            </a:r>
            <a:r>
              <a:rPr lang="en-US" b="1" baseline="0" dirty="0" smtClean="0"/>
              <a:t>up to 6 hours</a:t>
            </a:r>
            <a:r>
              <a:rPr lang="en-US" b="0" baseline="0" dirty="0" smtClean="0"/>
              <a:t> to complete.  (David likes tea, but doesn’t need that long of a break!)</a:t>
            </a:r>
            <a:endParaRPr lang="en-US" baseline="0" dirty="0" smtClean="0"/>
          </a:p>
          <a:p>
            <a:endParaRPr lang="en-US" baseline="0" dirty="0" smtClean="0"/>
          </a:p>
          <a:p>
            <a:r>
              <a:rPr lang="en-US" baseline="0" dirty="0" smtClean="0"/>
              <a:t>Since David’s work was ultimately set to launch as a </a:t>
            </a:r>
            <a:r>
              <a:rPr lang="en-US" baseline="0" dirty="0" err="1" smtClean="0"/>
              <a:t>SageMaker</a:t>
            </a:r>
            <a:r>
              <a:rPr lang="en-US" baseline="0" dirty="0" smtClean="0"/>
              <a:t>-provided algorithm, he tried to think of a way to actually run his smoke tests directly on </a:t>
            </a:r>
            <a:r>
              <a:rPr lang="en-US" baseline="0" dirty="0" err="1" smtClean="0"/>
              <a:t>SageMaker</a:t>
            </a:r>
            <a:r>
              <a:rPr lang="en-US" baseline="0" dirty="0" smtClean="0"/>
              <a:t> while he was iterating. </a:t>
            </a:r>
            <a:r>
              <a:rPr lang="en-US" b="1" baseline="0" dirty="0" smtClean="0"/>
              <a:t>(next)</a:t>
            </a:r>
            <a:r>
              <a:rPr lang="en-US" baseline="0" dirty="0" smtClean="0"/>
              <a:t>  This ended up having two advantages: 1) it ensured continuous compatibility with the </a:t>
            </a:r>
            <a:r>
              <a:rPr lang="en-US" baseline="0" dirty="0" err="1" smtClean="0"/>
              <a:t>SageMaker</a:t>
            </a:r>
            <a:r>
              <a:rPr lang="en-US" baseline="0" dirty="0" smtClean="0"/>
              <a:t> training service, a key requirement of his work, and 2) it would free up his developer desktop for continued development while he was running experiments on different variants of the LDA algorithm.  With the additional productivity he found with this technique, knew he’d be able to meet his performance and accuracy goals well before the big </a:t>
            </a:r>
            <a:r>
              <a:rPr lang="en-US" baseline="0" dirty="0" err="1" smtClean="0"/>
              <a:t>re:Invent</a:t>
            </a:r>
            <a:r>
              <a:rPr lang="en-US" baseline="0" dirty="0" smtClean="0"/>
              <a:t> launch keynote announcement.</a:t>
            </a:r>
          </a:p>
          <a:p>
            <a:endParaRPr lang="en-US" baseline="0" dirty="0" smtClean="0"/>
          </a:p>
          <a:p>
            <a:r>
              <a:rPr lang="en-US" i="1" baseline="0" dirty="0" smtClean="0"/>
              <a:t>So he set out to solve that problem…</a:t>
            </a:r>
          </a:p>
          <a:p>
            <a:endParaRPr lang="en-US" i="1" baseline="0" dirty="0" smtClean="0"/>
          </a:p>
          <a:p>
            <a:r>
              <a:rPr lang="en-US" b="0" i="0" baseline="0" dirty="0" smtClean="0"/>
              <a:t>The other David (and his teammates) – we’ll come back to them later…</a:t>
            </a:r>
          </a:p>
        </p:txBody>
      </p:sp>
      <p:sp>
        <p:nvSpPr>
          <p:cNvPr id="4" name="Slide Number Placeholder 3"/>
          <p:cNvSpPr>
            <a:spLocks noGrp="1"/>
          </p:cNvSpPr>
          <p:nvPr>
            <p:ph type="sldNum" sz="quarter" idx="10"/>
          </p:nvPr>
        </p:nvSpPr>
        <p:spPr/>
        <p:txBody>
          <a:bodyPr/>
          <a:lstStyle/>
          <a:p>
            <a:fld id="{C11D2F86-AAE6-4F74-B4E4-A48D25E58383}" type="slidenum">
              <a:rPr lang="en-US" smtClean="0"/>
              <a:t>5</a:t>
            </a:fld>
            <a:endParaRPr lang="en-US"/>
          </a:p>
        </p:txBody>
      </p:sp>
    </p:spTree>
    <p:extLst>
      <p:ext uri="{BB962C8B-B14F-4D97-AF65-F5344CB8AC3E}">
        <p14:creationId xmlns:p14="http://schemas.microsoft.com/office/powerpoint/2010/main" val="44793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start by taking a deeper look at David’s problem.  David was developing the LDA algorithm in a development environment similar to a </a:t>
            </a:r>
            <a:r>
              <a:rPr lang="en-US" baseline="0" dirty="0" err="1" smtClean="0"/>
              <a:t>SageMaker</a:t>
            </a:r>
            <a:r>
              <a:rPr lang="en-US" baseline="0" dirty="0" smtClean="0"/>
              <a:t> Notebook Instance.  On his cloud-based developer environment, he had a copy of Jupyter running as his “dashboard”, as well as a local workspace which contained all of his code – </a:t>
            </a:r>
            <a:r>
              <a:rPr lang="en-US" baseline="0" dirty="0" err="1" smtClean="0"/>
              <a:t>makefiles</a:t>
            </a:r>
            <a:r>
              <a:rPr lang="en-US" baseline="0" dirty="0" smtClean="0"/>
              <a:t>, C code, and Python files.  This workspace made use of an internal build system called Brazil, which Amazonians use to build code and define dependencies.</a:t>
            </a:r>
          </a:p>
          <a:p>
            <a:endParaRPr lang="en-US" b="1" baseline="0" dirty="0" smtClean="0"/>
          </a:p>
          <a:p>
            <a:r>
              <a:rPr lang="en-US" b="0" baseline="0" dirty="0" smtClean="0"/>
              <a:t>Since David was actually building a part of </a:t>
            </a:r>
            <a:r>
              <a:rPr lang="en-US" b="0" baseline="0" dirty="0" err="1" smtClean="0"/>
              <a:t>SageMaker</a:t>
            </a:r>
            <a:r>
              <a:rPr lang="en-US" b="0" baseline="0" dirty="0" smtClean="0"/>
              <a:t> itself, let me quickly explain the moving parts.</a:t>
            </a:r>
          </a:p>
          <a:p>
            <a:endParaRPr lang="en-US" baseline="0" dirty="0" smtClean="0"/>
          </a:p>
          <a:p>
            <a:r>
              <a:rPr lang="en-US" b="1" dirty="0" smtClean="0"/>
              <a:t>(next)</a:t>
            </a:r>
          </a:p>
          <a:p>
            <a:endParaRPr lang="en-US" b="1" dirty="0" smtClean="0"/>
          </a:p>
          <a:p>
            <a:r>
              <a:rPr lang="en-US" b="0" dirty="0" smtClean="0"/>
              <a:t>A</a:t>
            </a:r>
            <a:r>
              <a:rPr lang="en-US" b="0" baseline="0" dirty="0" smtClean="0"/>
              <a:t> </a:t>
            </a:r>
            <a:r>
              <a:rPr lang="en-US" b="0" baseline="0" dirty="0" err="1" smtClean="0"/>
              <a:t>SageMaker</a:t>
            </a:r>
            <a:r>
              <a:rPr lang="en-US" b="0" baseline="0" dirty="0" smtClean="0"/>
              <a:t> Notebook Instance, is, well, a mostly unadulterated installation of Jupyter, </a:t>
            </a:r>
            <a:r>
              <a:rPr lang="en-US" b="0" baseline="0" dirty="0" err="1" smtClean="0"/>
              <a:t>JupyterLab</a:t>
            </a:r>
            <a:r>
              <a:rPr lang="en-US" b="0" baseline="0" dirty="0" smtClean="0"/>
              <a:t>, the Anaconda Distribution, and most of the deep learning frameworks included in the AWS Deep Learning AMI, such as </a:t>
            </a:r>
            <a:r>
              <a:rPr lang="en-US" b="0" baseline="0" dirty="0" err="1" smtClean="0"/>
              <a:t>TensorFlow</a:t>
            </a:r>
            <a:r>
              <a:rPr lang="en-US" b="0" baseline="0" dirty="0" smtClean="0"/>
              <a:t> and </a:t>
            </a:r>
            <a:r>
              <a:rPr lang="en-US" b="0" baseline="0" dirty="0" err="1" smtClean="0"/>
              <a:t>MXNet</a:t>
            </a:r>
            <a:r>
              <a:rPr lang="en-US" b="0" baseline="0" dirty="0" smtClean="0"/>
              <a:t>.  Back in November, containers were nowhere to be seen – instead, </a:t>
            </a:r>
            <a:r>
              <a:rPr lang="en-US" b="0" baseline="0" dirty="0" err="1" smtClean="0"/>
              <a:t>SageMaker</a:t>
            </a:r>
            <a:r>
              <a:rPr lang="en-US" b="0" baseline="0" dirty="0" smtClean="0"/>
              <a:t> users get full root access to the box, and full permission to hack away to their hearts’ content!  As a result dependency management is a bit simpler, and is provided primarily by </a:t>
            </a:r>
            <a:r>
              <a:rPr lang="en-US" b="0" baseline="0" dirty="0" err="1" smtClean="0"/>
              <a:t>conda</a:t>
            </a:r>
            <a:r>
              <a:rPr lang="en-US" b="0" baseline="0" dirty="0" smtClean="0"/>
              <a:t> and pip.</a:t>
            </a:r>
          </a:p>
          <a:p>
            <a:endParaRPr lang="en-US" b="0" baseline="0" dirty="0" smtClean="0"/>
          </a:p>
          <a:p>
            <a:r>
              <a:rPr lang="en-US" b="1" baseline="0" dirty="0" smtClean="0"/>
              <a:t>(next)</a:t>
            </a:r>
          </a:p>
          <a:p>
            <a:endParaRPr lang="en-US" b="1" baseline="0" dirty="0" smtClean="0"/>
          </a:p>
          <a:p>
            <a:r>
              <a:rPr lang="en-US" b="0" baseline="0" dirty="0" smtClean="0"/>
              <a:t>However, David’s algorithm was intended to run on the </a:t>
            </a:r>
            <a:r>
              <a:rPr lang="en-US" b="0" baseline="0" dirty="0" err="1" smtClean="0"/>
              <a:t>SageMaker</a:t>
            </a:r>
            <a:r>
              <a:rPr lang="en-US" b="0" baseline="0" dirty="0" smtClean="0"/>
              <a:t> training and hosting services, which are both serverless, and are based on Docker.  In other words, they require that a compatible Docker image be provided to serve as the “runtime” during the training job run, or to be used to perform inference.  Since Docker images are easy to transport, replicate, and offer good versioning semantics, they are ideal for deploying runtime environments, though admittedly leave less room for hacking.</a:t>
            </a:r>
          </a:p>
          <a:p>
            <a:endParaRPr lang="en-US" b="0" baseline="0" dirty="0" smtClean="0"/>
          </a:p>
          <a:p>
            <a:r>
              <a:rPr lang="en-US" b="0" baseline="0" dirty="0" smtClean="0"/>
              <a:t>There are three broad categories of Docker image types that are commonly used in </a:t>
            </a:r>
            <a:r>
              <a:rPr lang="en-US" b="0" baseline="0" dirty="0" err="1" smtClean="0"/>
              <a:t>SageMaker</a:t>
            </a:r>
            <a:r>
              <a:rPr lang="en-US" b="0" baseline="0" dirty="0" smtClean="0"/>
              <a:t>:  </a:t>
            </a:r>
            <a:r>
              <a:rPr lang="en-US" b="1" baseline="0" dirty="0" smtClean="0"/>
              <a:t>(next)</a:t>
            </a:r>
            <a:r>
              <a:rPr lang="en-US" b="0" baseline="0" dirty="0" smtClean="0"/>
              <a:t> 1) A container which has a specific deep learning framework installed, ready to accept a model definition in order to run, </a:t>
            </a:r>
            <a:r>
              <a:rPr lang="en-US" b="1" baseline="0" dirty="0" smtClean="0"/>
              <a:t>(next)</a:t>
            </a:r>
            <a:r>
              <a:rPr lang="en-US" b="0" baseline="0" dirty="0" smtClean="0"/>
              <a:t> 2) One of the pre-built Algorithm containers, or 3) A container totally built from scratch.  David happened to be building the second type, but all three are essentially all created in the same way – write code, build it, create a Docker image, upload to a Docker repository (Amazon ECR in this case), and run a </a:t>
            </a:r>
            <a:r>
              <a:rPr lang="en-US" b="0" baseline="0" dirty="0" err="1" smtClean="0"/>
              <a:t>SageMaker</a:t>
            </a:r>
            <a:r>
              <a:rPr lang="en-US" b="0" baseline="0" dirty="0" smtClean="0"/>
              <a:t> action using that image ID.  It’s this “loop” that David hoped to optimize for personal gain, since shorter loops means more iteration, which means better code.</a:t>
            </a:r>
          </a:p>
          <a:p>
            <a:endParaRPr lang="en-US" b="0" baseline="0" dirty="0" smtClean="0"/>
          </a:p>
          <a:p>
            <a:r>
              <a:rPr lang="en-US" b="1" baseline="0" dirty="0" smtClean="0"/>
              <a:t>(next)</a:t>
            </a:r>
          </a:p>
          <a:p>
            <a:endParaRPr lang="en-US" b="1" baseline="0" dirty="0" smtClean="0"/>
          </a:p>
          <a:p>
            <a:r>
              <a:rPr lang="en-US" b="0" baseline="0" dirty="0" smtClean="0"/>
              <a:t>Oh, and it case you are wondering, training data, as well as model artifacts are stored in Amazon S3, a general-purpose storage service which is commonly used in AWS.</a:t>
            </a:r>
            <a:endParaRPr lang="en-US" b="0"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6</a:t>
            </a:fld>
            <a:endParaRPr lang="en-US"/>
          </a:p>
        </p:txBody>
      </p:sp>
    </p:spTree>
    <p:extLst>
      <p:ext uri="{BB962C8B-B14F-4D97-AF65-F5344CB8AC3E}">
        <p14:creationId xmlns:p14="http://schemas.microsoft.com/office/powerpoint/2010/main" val="114241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the 5-step process that was</a:t>
            </a:r>
            <a:r>
              <a:rPr lang="en-US" baseline="0" dirty="0" smtClean="0"/>
              <a:t> plaguing David.  Of course, from his normal build tools, he could certainly build, upload, and run his container in a scripted fashion.  However, this is half data-science and half-engineering work – looking at text output simply wasn’t enough, especially since he needed to perform analysis and visualization on the output of each iteration – a perfect use case for Jupyter notebooks.  He also wanted to experiment with different </a:t>
            </a:r>
            <a:r>
              <a:rPr lang="en-US" baseline="0" dirty="0" err="1" smtClean="0"/>
              <a:t>hyperparameters</a:t>
            </a:r>
            <a:r>
              <a:rPr lang="en-US" baseline="0" dirty="0" smtClean="0"/>
              <a:t>, wanted to experiment with different ways of calling his Python code, and so forth, which also seemed more conducive to a notebook instead of continually editing and re-packaging his Python </a:t>
            </a:r>
            <a:r>
              <a:rPr lang="en-US" baseline="0" dirty="0" err="1" smtClean="0"/>
              <a:t>entrypoint</a:t>
            </a:r>
            <a:r>
              <a:rPr lang="en-US" baseline="0" dirty="0" smtClean="0"/>
              <a:t> scripts.  Why not just put that code right in a notebook?</a:t>
            </a:r>
          </a:p>
          <a:p>
            <a:endParaRPr lang="en-US" baseline="0" dirty="0" smtClean="0"/>
          </a:p>
          <a:p>
            <a:r>
              <a:rPr lang="en-US" baseline="0" dirty="0" smtClean="0"/>
              <a:t>David came up with a clever solution to consolidate his workflow and put the focus on rapid iteration directly in the notebook.  So what did he do?</a:t>
            </a:r>
          </a:p>
          <a:p>
            <a:endParaRPr lang="en-US" baseline="0" dirty="0" smtClean="0"/>
          </a:p>
          <a:p>
            <a:r>
              <a:rPr lang="en-US" b="1" baseline="0" dirty="0" smtClean="0"/>
              <a:t>(next)</a:t>
            </a:r>
          </a:p>
          <a:p>
            <a:endParaRPr lang="en-US" baseline="0" dirty="0" smtClean="0"/>
          </a:p>
          <a:p>
            <a:pPr marL="228600" indent="-228600">
              <a:buAutoNum type="arabicPeriod"/>
            </a:pPr>
            <a:r>
              <a:rPr lang="en-US" baseline="0" dirty="0" smtClean="0"/>
              <a:t>First, he moved the IPython kernel into a running </a:t>
            </a:r>
            <a:r>
              <a:rPr lang="en-US" baseline="0" dirty="0" err="1" smtClean="0"/>
              <a:t>docker</a:t>
            </a:r>
            <a:r>
              <a:rPr lang="en-US" baseline="0" dirty="0" smtClean="0"/>
              <a:t> container on his dev desktop.  While it took quite a bit of experimenting to get it working, the end result was pretty simple.  The list of kernels available in Jupyter is defined in </a:t>
            </a:r>
            <a:r>
              <a:rPr lang="en-US" b="1" baseline="0" dirty="0" err="1" smtClean="0"/>
              <a:t>kernel.json</a:t>
            </a:r>
            <a:r>
              <a:rPr lang="en-US" b="0" baseline="0" dirty="0" smtClean="0"/>
              <a:t> files which indicate the command to run when you select that kernel from the Jupyter UI.  The normal IPython kernel simply indicates the </a:t>
            </a:r>
            <a:r>
              <a:rPr lang="en-US" b="0" i="1" baseline="0" dirty="0" err="1" smtClean="0"/>
              <a:t>ipython</a:t>
            </a:r>
            <a:r>
              <a:rPr lang="en-US" b="0" baseline="0" dirty="0" smtClean="0"/>
              <a:t> program and a few additional arguments.  In his version, he simply changed this to </a:t>
            </a:r>
            <a:r>
              <a:rPr lang="en-US" b="0" i="1" baseline="0" dirty="0" err="1" smtClean="0"/>
              <a:t>docker</a:t>
            </a:r>
            <a:r>
              <a:rPr lang="en-US" b="0" i="1" baseline="0" dirty="0" smtClean="0"/>
              <a:t> run,</a:t>
            </a:r>
            <a:r>
              <a:rPr lang="en-US" b="0" i="0" baseline="0" dirty="0" smtClean="0"/>
              <a:t> and hand-crafted a suitable </a:t>
            </a:r>
            <a:r>
              <a:rPr lang="en-US" b="0" i="0" baseline="0" dirty="0" err="1" smtClean="0"/>
              <a:t>Dockerfile</a:t>
            </a:r>
            <a:r>
              <a:rPr lang="en-US" b="0" i="0" baseline="0" dirty="0" smtClean="0"/>
              <a:t> which launches </a:t>
            </a:r>
            <a:r>
              <a:rPr lang="en-US" b="0" i="1" baseline="0" dirty="0" smtClean="0"/>
              <a:t>‘python –m </a:t>
            </a:r>
            <a:r>
              <a:rPr lang="en-US" b="0" i="1" baseline="0" dirty="0" err="1" smtClean="0"/>
              <a:t>ipykernel</a:t>
            </a:r>
            <a:r>
              <a:rPr lang="en-US" b="0" i="1" baseline="0" dirty="0" smtClean="0"/>
              <a:t> -f’</a:t>
            </a:r>
            <a:r>
              <a:rPr lang="en-US" b="0" i="0" baseline="0" dirty="0" smtClean="0"/>
              <a:t> inside of it.</a:t>
            </a:r>
          </a:p>
          <a:p>
            <a:pPr marL="228600" indent="-228600">
              <a:buAutoNum type="arabicPeriod"/>
            </a:pPr>
            <a:endParaRPr lang="en-US" b="0" i="0" baseline="0" dirty="0" smtClean="0"/>
          </a:p>
          <a:p>
            <a:pPr marL="0" indent="0">
              <a:buNone/>
            </a:pPr>
            <a:r>
              <a:rPr lang="en-US" b="0" i="0" baseline="0" dirty="0" smtClean="0"/>
              <a:t>By moving the kernel inside of a container, he now knew that anything that he could run in that container would also run if he created an image (by calling </a:t>
            </a:r>
            <a:r>
              <a:rPr lang="en-US" b="0" i="0" baseline="0" dirty="0" err="1" smtClean="0"/>
              <a:t>docker</a:t>
            </a:r>
            <a:r>
              <a:rPr lang="en-US" b="0" i="0" baseline="0" dirty="0" smtClean="0"/>
              <a:t> commit), and passing the image on to the </a:t>
            </a:r>
            <a:r>
              <a:rPr lang="en-US" b="0" i="0" baseline="0" dirty="0" err="1" smtClean="0"/>
              <a:t>SageMaker</a:t>
            </a:r>
            <a:r>
              <a:rPr lang="en-US" b="0" i="0" baseline="0" dirty="0" smtClean="0"/>
              <a:t> training service.  This included any Python modules which he mounted in the container, such as the algorithm he was writing.</a:t>
            </a:r>
          </a:p>
          <a:p>
            <a:pPr marL="0" indent="0">
              <a:buNone/>
            </a:pPr>
            <a:endParaRPr lang="en-US" b="0" i="0" baseline="0" dirty="0" smtClean="0"/>
          </a:p>
          <a:p>
            <a:pPr marL="0" indent="0">
              <a:buNone/>
            </a:pPr>
            <a:r>
              <a:rPr lang="en-US" b="1" i="0" baseline="0" dirty="0" smtClean="0"/>
              <a:t>(next)</a:t>
            </a:r>
          </a:p>
          <a:p>
            <a:pPr marL="0" indent="0">
              <a:buNone/>
            </a:pPr>
            <a:endParaRPr lang="en-US" b="1" i="0" baseline="0" dirty="0" smtClean="0"/>
          </a:p>
          <a:p>
            <a:pPr marL="0" indent="0">
              <a:buNone/>
            </a:pPr>
            <a:r>
              <a:rPr lang="en-US" b="0" i="0" baseline="0" dirty="0" smtClean="0"/>
              <a:t>2. So the second step were a series of </a:t>
            </a:r>
            <a:r>
              <a:rPr lang="en-US" b="1" i="0" baseline="0" dirty="0" smtClean="0"/>
              <a:t>cell </a:t>
            </a:r>
            <a:r>
              <a:rPr lang="en-US" b="1" i="0" baseline="0" dirty="0" err="1" smtClean="0"/>
              <a:t>magics</a:t>
            </a:r>
            <a:r>
              <a:rPr lang="en-US" b="0" i="0" baseline="0" dirty="0" smtClean="0"/>
              <a:t> which served as special signals which would trigger a </a:t>
            </a:r>
            <a:r>
              <a:rPr lang="en-US" b="1" i="0" baseline="0" dirty="0" err="1" smtClean="0"/>
              <a:t>docker</a:t>
            </a:r>
            <a:r>
              <a:rPr lang="en-US" b="1" i="0" baseline="0" dirty="0" smtClean="0"/>
              <a:t> commit</a:t>
            </a:r>
            <a:r>
              <a:rPr lang="en-US" b="0" i="0" baseline="0" dirty="0" smtClean="0"/>
              <a:t> and re-write of the </a:t>
            </a:r>
            <a:r>
              <a:rPr lang="en-US" b="0" i="0" baseline="0" dirty="0" err="1" smtClean="0"/>
              <a:t>Dockerfile’s</a:t>
            </a:r>
            <a:r>
              <a:rPr lang="en-US" b="0" i="0" baseline="0" dirty="0" smtClean="0"/>
              <a:t> </a:t>
            </a:r>
            <a:r>
              <a:rPr lang="en-US" b="0" i="0" baseline="0" dirty="0" err="1" smtClean="0"/>
              <a:t>entrypoint</a:t>
            </a:r>
            <a:r>
              <a:rPr lang="en-US" b="0" i="0" baseline="0" dirty="0" smtClean="0"/>
              <a:t>, so that the specific cell that was run was invoked the next time the container was run on the training service.  (This also had a series of complexities that are a bit long for this talk, but I’m happy to over them later.)</a:t>
            </a:r>
          </a:p>
          <a:p>
            <a:pPr marL="0" indent="0">
              <a:buNone/>
            </a:pPr>
            <a:endParaRPr lang="en-US" b="0" i="0" baseline="0" dirty="0" smtClean="0"/>
          </a:p>
          <a:p>
            <a:pPr marL="0" indent="0">
              <a:buNone/>
            </a:pPr>
            <a:r>
              <a:rPr lang="en-US" b="0" i="0" baseline="0" dirty="0" smtClean="0"/>
              <a:t>Once this was done, he could write a cell which exercised some of his local code, press </a:t>
            </a:r>
            <a:r>
              <a:rPr lang="en-US" b="0" i="0" baseline="0" dirty="0" err="1" smtClean="0"/>
              <a:t>Shift+Enter</a:t>
            </a:r>
            <a:r>
              <a:rPr lang="en-US" b="0" i="0" baseline="0" dirty="0" smtClean="0"/>
              <a:t>, and his work was automatically committed, uploaded to Amazon ECR, and dispatched to the </a:t>
            </a:r>
            <a:r>
              <a:rPr lang="en-US" b="0" i="0" baseline="0" dirty="0" err="1" smtClean="0"/>
              <a:t>SageMaker</a:t>
            </a:r>
            <a:r>
              <a:rPr lang="en-US" b="0" i="0" baseline="0" dirty="0" smtClean="0"/>
              <a:t> training service.</a:t>
            </a:r>
          </a:p>
          <a:p>
            <a:pPr marL="0" indent="0">
              <a:buNone/>
            </a:pPr>
            <a:endParaRPr lang="en-US" b="0" i="0" baseline="0" dirty="0" smtClean="0"/>
          </a:p>
          <a:p>
            <a:pPr marL="0" indent="0">
              <a:buNone/>
            </a:pPr>
            <a:r>
              <a:rPr lang="en-US" b="1" i="0" baseline="0" dirty="0" smtClean="0"/>
              <a:t>(next)</a:t>
            </a:r>
          </a:p>
          <a:p>
            <a:pPr marL="0" indent="0">
              <a:buNone/>
            </a:pPr>
            <a:endParaRPr lang="en-US" b="1" i="0" baseline="0" dirty="0" smtClean="0"/>
          </a:p>
          <a:p>
            <a:pPr marL="0" indent="0">
              <a:buNone/>
            </a:pPr>
            <a:r>
              <a:rPr lang="en-US" b="0" i="0" baseline="0" dirty="0" smtClean="0"/>
              <a:t>The last thing he did, was add some simple widgets so that he could display the progress of his training jobs, and more </a:t>
            </a:r>
            <a:r>
              <a:rPr lang="en-US" b="0" i="0" baseline="0" dirty="0" err="1" smtClean="0"/>
              <a:t>magics</a:t>
            </a:r>
            <a:r>
              <a:rPr lang="en-US" b="0" i="0" baseline="0" dirty="0" smtClean="0"/>
              <a:t> to pull the results of the training job into his Jupyter notebook, so he could display plots, compare results, and so forth.</a:t>
            </a:r>
          </a:p>
          <a:p>
            <a:pPr marL="0" indent="0">
              <a:buNone/>
            </a:pPr>
            <a:endParaRPr lang="en-US" b="0" i="0" baseline="0" dirty="0" smtClean="0"/>
          </a:p>
          <a:p>
            <a:pPr marL="0" indent="0">
              <a:buNone/>
            </a:pPr>
            <a:endParaRPr lang="en-US" b="0" i="0" baseline="0" dirty="0" smtClean="0"/>
          </a:p>
          <a:p>
            <a:pPr marL="0" indent="0">
              <a:buNone/>
            </a:pPr>
            <a:r>
              <a:rPr lang="en-US" b="0" i="0" baseline="0" dirty="0" smtClean="0"/>
              <a:t>Q&amp;A.  What were some of the complexities in getting the kernel to run inside of a container?</a:t>
            </a:r>
          </a:p>
          <a:p>
            <a:pPr marL="0" indent="0">
              <a:buNone/>
            </a:pPr>
            <a:r>
              <a:rPr lang="en-US" b="0" i="0" baseline="0" dirty="0" smtClean="0"/>
              <a:t>Q&amp;A.  What were some of the complexities in getting the </a:t>
            </a:r>
            <a:r>
              <a:rPr lang="en-US" b="0" i="0" baseline="0" dirty="0" err="1" smtClean="0"/>
              <a:t>docker</a:t>
            </a:r>
            <a:r>
              <a:rPr lang="en-US" b="0" i="0" baseline="0" dirty="0" smtClean="0"/>
              <a:t> commit to work?</a:t>
            </a:r>
            <a:endParaRPr lang="en-US" baseline="0"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7</a:t>
            </a:fld>
            <a:endParaRPr lang="en-US"/>
          </a:p>
        </p:txBody>
      </p:sp>
    </p:spTree>
    <p:extLst>
      <p:ext uri="{BB962C8B-B14F-4D97-AF65-F5344CB8AC3E}">
        <p14:creationId xmlns:p14="http://schemas.microsoft.com/office/powerpoint/2010/main" val="405309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 won’t have time today to give a full walkthrough of his code, I wanted to quickly show you the two relevant pieces based on what I’ve described.</a:t>
            </a:r>
            <a:r>
              <a:rPr lang="en-US" baseline="0" dirty="0" smtClean="0"/>
              <a:t>  The first part is what you see here, the contents of a </a:t>
            </a:r>
            <a:r>
              <a:rPr lang="en-US" baseline="0" dirty="0" err="1" smtClean="0"/>
              <a:t>kernel.json</a:t>
            </a:r>
            <a:r>
              <a:rPr lang="en-US" baseline="0" dirty="0" smtClean="0"/>
              <a:t> file which tells Jupyter to launch a custom python program called </a:t>
            </a:r>
            <a:r>
              <a:rPr lang="en-US" b="1" baseline="0" dirty="0" err="1" smtClean="0"/>
              <a:t>davids_kernel_launcher</a:t>
            </a:r>
            <a:r>
              <a:rPr lang="en-US" b="0" baseline="0" dirty="0" smtClean="0"/>
              <a:t>.</a:t>
            </a:r>
          </a:p>
          <a:p>
            <a:endParaRPr lang="en-US" b="0" baseline="0" dirty="0" smtClean="0"/>
          </a:p>
          <a:p>
            <a:r>
              <a:rPr lang="en-US" b="1" baseline="0" dirty="0" err="1" smtClean="0"/>
              <a:t>davids_kernel_launcher</a:t>
            </a:r>
            <a:r>
              <a:rPr lang="en-US" b="1" baseline="0" dirty="0" smtClean="0"/>
              <a:t> </a:t>
            </a:r>
            <a:r>
              <a:rPr lang="en-US" b="0" baseline="0" dirty="0" smtClean="0"/>
              <a:t>is a relatively simple Python module which launches Docker in a </a:t>
            </a:r>
            <a:r>
              <a:rPr lang="en-US" b="0" baseline="0" dirty="0" err="1" smtClean="0"/>
              <a:t>subprocess</a:t>
            </a:r>
            <a:r>
              <a:rPr lang="en-US" b="0" baseline="0" dirty="0" smtClean="0"/>
              <a:t>, using the normal Python </a:t>
            </a:r>
            <a:r>
              <a:rPr lang="en-US" b="0" baseline="0" dirty="0" err="1" smtClean="0"/>
              <a:t>subprocess</a:t>
            </a:r>
            <a:r>
              <a:rPr lang="en-US" b="0" baseline="0" dirty="0" smtClean="0"/>
              <a:t> module.  In early prototypes, this launcher wasn’t even needed, but David decided that by using a script to launch Docker, he could dynamically populate some of the Docker command line arguments, some of which were non-trivial to get right.  If we have time, I’m happy to go over some of these later.</a:t>
            </a:r>
          </a:p>
          <a:p>
            <a:endParaRPr lang="en-US" b="0" baseline="0" dirty="0" smtClean="0"/>
          </a:p>
          <a:p>
            <a:r>
              <a:rPr lang="en-US" b="1" baseline="0" dirty="0" smtClean="0"/>
              <a:t>(next)</a:t>
            </a:r>
          </a:p>
          <a:p>
            <a:endParaRPr lang="en-US" b="1" baseline="0" dirty="0" smtClean="0"/>
          </a:p>
          <a:p>
            <a:r>
              <a:rPr lang="en-US" b="0" dirty="0" smtClean="0"/>
              <a:t>Now,</a:t>
            </a:r>
            <a:r>
              <a:rPr lang="en-US" b="0" baseline="0" dirty="0" smtClean="0"/>
              <a:t> if you’re a “</a:t>
            </a:r>
            <a:r>
              <a:rPr lang="en-US" b="0" baseline="0" dirty="0" err="1" smtClean="0"/>
              <a:t>dockerhead</a:t>
            </a:r>
            <a:r>
              <a:rPr lang="en-US" b="0" baseline="0" dirty="0" smtClean="0"/>
              <a:t>” you might appreciate this part.  </a:t>
            </a:r>
            <a:r>
              <a:rPr lang="en-US" b="0" dirty="0" smtClean="0"/>
              <a:t>This is an example of the Docker command line which is generated by the </a:t>
            </a:r>
            <a:r>
              <a:rPr lang="en-US" b="1" dirty="0" err="1" smtClean="0"/>
              <a:t>davids_kernel_launcher</a:t>
            </a:r>
            <a:r>
              <a:rPr lang="en-US" b="1" baseline="0" dirty="0" smtClean="0"/>
              <a:t> </a:t>
            </a:r>
            <a:r>
              <a:rPr lang="en-US" b="0" baseline="0" dirty="0" smtClean="0"/>
              <a:t>script.  Essentially, it launches a wrapper script called </a:t>
            </a:r>
            <a:r>
              <a:rPr lang="en-US" b="1" dirty="0" err="1" smtClean="0"/>
              <a:t>davids_entrypoint</a:t>
            </a:r>
            <a:r>
              <a:rPr lang="en-US" b="1" dirty="0" smtClean="0"/>
              <a:t> </a:t>
            </a:r>
            <a:r>
              <a:rPr lang="en-US" b="0" dirty="0" smtClean="0"/>
              <a:t>within the container environment.</a:t>
            </a:r>
            <a:r>
              <a:rPr lang="en-US" b="1" dirty="0" smtClean="0"/>
              <a:t>  </a:t>
            </a:r>
            <a:r>
              <a:rPr lang="en-US" b="0" dirty="0" smtClean="0"/>
              <a:t>The</a:t>
            </a:r>
            <a:r>
              <a:rPr lang="en-US" b="0" baseline="0" dirty="0" smtClean="0"/>
              <a:t> main thing that </a:t>
            </a:r>
            <a:r>
              <a:rPr lang="en-US" b="1" baseline="0" dirty="0" err="1" smtClean="0"/>
              <a:t>davids_entrypoint</a:t>
            </a:r>
            <a:r>
              <a:rPr lang="en-US" b="0" baseline="0" dirty="0" smtClean="0"/>
              <a:t> does, is simply </a:t>
            </a:r>
            <a:r>
              <a:rPr lang="en-US" b="0" dirty="0" smtClean="0"/>
              <a:t>open the normal IPython kernel, via </a:t>
            </a:r>
            <a:r>
              <a:rPr lang="en-US" b="0" i="1" dirty="0" err="1" smtClean="0"/>
              <a:t>subprocess.check_output</a:t>
            </a:r>
            <a:r>
              <a:rPr lang="en-US" b="0" dirty="0" smtClean="0"/>
              <a:t> </a:t>
            </a:r>
            <a:r>
              <a:rPr lang="en-US" b="0" baseline="0" dirty="0" smtClean="0"/>
              <a:t>in “kernel” mode.  When the </a:t>
            </a:r>
            <a:r>
              <a:rPr lang="en-US" b="0" baseline="0" dirty="0" err="1" smtClean="0"/>
              <a:t>magics</a:t>
            </a:r>
            <a:r>
              <a:rPr lang="en-US" b="0" baseline="0" dirty="0" smtClean="0"/>
              <a:t> are invoked to run a specific “cell” in the notebook, the same script is used, but </a:t>
            </a:r>
            <a:r>
              <a:rPr lang="en-US" b="1" baseline="0" dirty="0" smtClean="0"/>
              <a:t>train</a:t>
            </a:r>
            <a:r>
              <a:rPr lang="en-US" b="0" baseline="0" dirty="0" smtClean="0"/>
              <a:t> mode is used instead, which would run the core algorithm code being developed.</a:t>
            </a:r>
          </a:p>
          <a:p>
            <a:endParaRPr lang="en-US" b="0" baseline="0" dirty="0" smtClean="0"/>
          </a:p>
          <a:p>
            <a:r>
              <a:rPr lang="en-US" b="0" baseline="0" dirty="0" smtClean="0"/>
              <a:t>The most interesting part of this command line, if you want my opinion is the mounting of the actual notebook files inside of the container.  By placing these files inside of the container, the notebooks become a permanent artifact when </a:t>
            </a:r>
            <a:r>
              <a:rPr lang="en-US" b="0" baseline="0" dirty="0" err="1" smtClean="0"/>
              <a:t>docker</a:t>
            </a:r>
            <a:r>
              <a:rPr lang="en-US" b="0" baseline="0" dirty="0" smtClean="0"/>
              <a:t> commit is called.  This makes the image a one-stop-shop for re-running the notebook later.</a:t>
            </a:r>
          </a:p>
          <a:p>
            <a:endParaRPr lang="en-US" b="0" baseline="0" dirty="0" smtClean="0"/>
          </a:p>
          <a:p>
            <a:r>
              <a:rPr lang="en-US" b="0" baseline="0" dirty="0" smtClean="0"/>
              <a:t>Confusing?  Yes, definitely!  Even to me!  However, the beauty of this is that David, with relatively little effort (a few days), was able to dramatically speed up his personal development workflow.  Of course, the pitfalls of hacking things together for your own personal gain often means that reusability is low, but the usefulness of the ideas are high.</a:t>
            </a:r>
            <a:endParaRPr lang="en-US" dirty="0" smtClean="0"/>
          </a:p>
        </p:txBody>
      </p:sp>
      <p:sp>
        <p:nvSpPr>
          <p:cNvPr id="4" name="Slide Number Placeholder 3"/>
          <p:cNvSpPr>
            <a:spLocks noGrp="1"/>
          </p:cNvSpPr>
          <p:nvPr>
            <p:ph type="sldNum" sz="quarter" idx="10"/>
          </p:nvPr>
        </p:nvSpPr>
        <p:spPr/>
        <p:txBody>
          <a:bodyPr/>
          <a:lstStyle/>
          <a:p>
            <a:fld id="{C11D2F86-AAE6-4F74-B4E4-A48D25E58383}" type="slidenum">
              <a:rPr lang="en-US" smtClean="0"/>
              <a:t>8</a:t>
            </a:fld>
            <a:endParaRPr lang="en-US"/>
          </a:p>
        </p:txBody>
      </p:sp>
    </p:spTree>
    <p:extLst>
      <p:ext uri="{BB962C8B-B14F-4D97-AF65-F5344CB8AC3E}">
        <p14:creationId xmlns:p14="http://schemas.microsoft.com/office/powerpoint/2010/main" val="164209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a:t>
            </a:r>
            <a:r>
              <a:rPr lang="en-US" baseline="0" dirty="0" smtClean="0"/>
              <a:t> a true hacker, David continued to iterate on his personal tools and did 3 other key things along the way:</a:t>
            </a:r>
          </a:p>
          <a:p>
            <a:pPr marL="0" indent="0">
              <a:buFont typeface="Arial" panose="020B0604020202020204" pitchFamily="34" charset="0"/>
              <a:buNone/>
            </a:pPr>
            <a:endParaRPr lang="en-US" baseline="0" dirty="0" smtClean="0"/>
          </a:p>
          <a:p>
            <a:pPr marL="228600" indent="-228600">
              <a:buFont typeface="Arial" panose="020B0604020202020204" pitchFamily="34" charset="0"/>
              <a:buAutoNum type="arabicPeriod"/>
            </a:pPr>
            <a:r>
              <a:rPr lang="en-US" baseline="0" dirty="0" smtClean="0"/>
              <a:t>He experimented with the idea of </a:t>
            </a:r>
            <a:r>
              <a:rPr lang="en-US" i="1" baseline="0" dirty="0" smtClean="0"/>
              <a:t>parameterized notebooks</a:t>
            </a:r>
            <a:r>
              <a:rPr lang="en-US" i="0" baseline="0" dirty="0" smtClean="0"/>
              <a:t> as a possible future iteration, where an entire notebook could be dispatched as a re-usable training job.  One of the challenges with this is that there isn’t a clean interface to do this, but he discovered a very nice open source project called </a:t>
            </a:r>
            <a:r>
              <a:rPr lang="en-US" b="1" i="0" baseline="0" dirty="0" err="1" smtClean="0"/>
              <a:t>papermill</a:t>
            </a:r>
            <a:r>
              <a:rPr lang="en-US" b="0" i="0" baseline="0" dirty="0" smtClean="0"/>
              <a:t>.  Some of the contributors of this library are floating around </a:t>
            </a:r>
            <a:r>
              <a:rPr lang="en-US" b="0" i="0" baseline="0" dirty="0" err="1" smtClean="0"/>
              <a:t>JupyterCon</a:t>
            </a:r>
            <a:r>
              <a:rPr lang="en-US" b="0" i="0" baseline="0" dirty="0" smtClean="0"/>
              <a:t>, be sure to say hi to them!</a:t>
            </a:r>
          </a:p>
          <a:p>
            <a:pPr marL="228600" indent="-228600">
              <a:buFont typeface="Arial" panose="020B0604020202020204" pitchFamily="34" charset="0"/>
              <a:buAutoNum type="arabicPeriod"/>
            </a:pPr>
            <a:r>
              <a:rPr lang="en-US" b="0" i="0" baseline="0" dirty="0" smtClean="0"/>
              <a:t>The second thing he did was add a flag to his </a:t>
            </a:r>
            <a:r>
              <a:rPr lang="en-US" b="0" i="0" baseline="0" dirty="0" err="1" smtClean="0"/>
              <a:t>magics</a:t>
            </a:r>
            <a:r>
              <a:rPr lang="en-US" b="0" i="0" baseline="0" dirty="0" smtClean="0"/>
              <a:t> to bypass the upload step, and instead run his algorithm code locally inside of a local </a:t>
            </a:r>
            <a:r>
              <a:rPr lang="en-US" b="0" i="0" baseline="0" dirty="0" err="1" smtClean="0"/>
              <a:t>docker</a:t>
            </a:r>
            <a:r>
              <a:rPr lang="en-US" b="0" i="0" baseline="0" dirty="0" smtClean="0"/>
              <a:t> container.</a:t>
            </a:r>
          </a:p>
          <a:p>
            <a:pPr marL="228600" indent="-228600">
              <a:buFont typeface="Arial" panose="020B0604020202020204" pitchFamily="34" charset="0"/>
              <a:buAutoNum type="arabicPeriod"/>
            </a:pPr>
            <a:r>
              <a:rPr lang="en-US" b="0" i="0" baseline="0" dirty="0" smtClean="0"/>
              <a:t>The last thing he did was attend an internal meetup where he demoed some of his Jupyter “life hacks”.  Three key individuals were by chance in attendance:</a:t>
            </a:r>
          </a:p>
          <a:p>
            <a:pPr marL="571500" lvl="1" indent="-228600">
              <a:buFont typeface="Arial" panose="020B0604020202020204" pitchFamily="34" charset="0"/>
              <a:buAutoNum type="arabicPeriod"/>
            </a:pPr>
            <a:r>
              <a:rPr lang="en-US" b="0" i="0" baseline="0" dirty="0" smtClean="0"/>
              <a:t>A </a:t>
            </a:r>
            <a:r>
              <a:rPr lang="en-US" b="0" i="0" baseline="0" dirty="0" err="1" smtClean="0"/>
              <a:t>SageMaker</a:t>
            </a:r>
            <a:r>
              <a:rPr lang="en-US" b="0" i="0" baseline="0" dirty="0" smtClean="0"/>
              <a:t> SDK engineer who later used his idea to build </a:t>
            </a:r>
            <a:r>
              <a:rPr lang="en-US" b="0" i="0" baseline="0" dirty="0" err="1" smtClean="0"/>
              <a:t>SageMaker</a:t>
            </a:r>
            <a:r>
              <a:rPr lang="en-US" b="0" i="0" baseline="0" dirty="0" smtClean="0"/>
              <a:t> Local Mode</a:t>
            </a:r>
          </a:p>
          <a:p>
            <a:pPr marL="571500" lvl="1" indent="-228600">
              <a:buFont typeface="Arial" panose="020B0604020202020204" pitchFamily="34" charset="0"/>
              <a:buAutoNum type="arabicPeriod"/>
            </a:pPr>
            <a:r>
              <a:rPr lang="en-US" b="0" i="0" baseline="0" dirty="0" smtClean="0"/>
              <a:t>David #2, an AWS </a:t>
            </a:r>
            <a:r>
              <a:rPr lang="en-US" b="0" i="0" baseline="0" dirty="0" err="1" smtClean="0"/>
              <a:t>IoT</a:t>
            </a:r>
            <a:r>
              <a:rPr lang="en-US" b="0" i="0" baseline="0" dirty="0" smtClean="0"/>
              <a:t> engineer who was investigating the idea of adding a scheduling feature to </a:t>
            </a:r>
            <a:r>
              <a:rPr lang="en-US" b="0" i="0" baseline="0" dirty="0" err="1" smtClean="0"/>
              <a:t>IoT</a:t>
            </a:r>
            <a:r>
              <a:rPr lang="en-US" b="0" i="0" baseline="0" dirty="0" smtClean="0"/>
              <a:t> notebooks</a:t>
            </a:r>
          </a:p>
          <a:p>
            <a:pPr marL="571500" lvl="1" indent="-228600">
              <a:buFont typeface="Arial" panose="020B0604020202020204" pitchFamily="34" charset="0"/>
              <a:buAutoNum type="arabicPeriod"/>
            </a:pPr>
            <a:r>
              <a:rPr lang="en-US" b="0" i="0" baseline="0" dirty="0" smtClean="0"/>
              <a:t>Me, the </a:t>
            </a:r>
            <a:r>
              <a:rPr lang="en-US" b="0" i="0" baseline="0" dirty="0" err="1" smtClean="0"/>
              <a:t>SageMaker</a:t>
            </a:r>
            <a:r>
              <a:rPr lang="en-US" b="0" i="0" baseline="0" dirty="0" smtClean="0"/>
              <a:t> Notebooks engineer who served as an engineering match-maker, and was looking for possibly </a:t>
            </a:r>
            <a:r>
              <a:rPr lang="en-US" b="0" i="0" baseline="0" dirty="0" err="1" smtClean="0"/>
              <a:t>JupyterCon</a:t>
            </a:r>
            <a:r>
              <a:rPr lang="en-US" b="0" i="0" baseline="0" dirty="0" smtClean="0"/>
              <a:t> speaking topics!</a:t>
            </a:r>
          </a:p>
          <a:p>
            <a:pPr marL="571500" lvl="1" indent="-22860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C11D2F86-AAE6-4F74-B4E4-A48D25E58383}" type="slidenum">
              <a:rPr lang="en-US" smtClean="0"/>
              <a:t>9</a:t>
            </a:fld>
            <a:endParaRPr lang="en-US"/>
          </a:p>
        </p:txBody>
      </p:sp>
    </p:spTree>
    <p:extLst>
      <p:ext uri="{BB962C8B-B14F-4D97-AF65-F5344CB8AC3E}">
        <p14:creationId xmlns:p14="http://schemas.microsoft.com/office/powerpoint/2010/main" val="11553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487900" y="3482771"/>
            <a:ext cx="3683000" cy="433387"/>
          </a:xfrm>
        </p:spPr>
        <p:txBody>
          <a:bodyPr>
            <a:normAutofit/>
          </a:bodyPr>
          <a:lstStyle>
            <a:lvl1pPr marL="0" indent="0" algn="l">
              <a:buNone/>
              <a:defRPr sz="1600" baseline="0"/>
            </a:lvl1pPr>
          </a:lstStyle>
          <a:p>
            <a:pPr lvl="0"/>
            <a:r>
              <a:rPr lang="en-US" dirty="0"/>
              <a:t>Click to edit Presenter, Team</a:t>
            </a:r>
          </a:p>
        </p:txBody>
      </p:sp>
      <p:sp>
        <p:nvSpPr>
          <p:cNvPr id="7" name="Text Placeholder 11"/>
          <p:cNvSpPr>
            <a:spLocks noGrp="1"/>
          </p:cNvSpPr>
          <p:nvPr>
            <p:ph type="body" sz="quarter" idx="11" hasCustomPrompt="1"/>
          </p:nvPr>
        </p:nvSpPr>
        <p:spPr>
          <a:xfrm>
            <a:off x="487900" y="3863771"/>
            <a:ext cx="3683000" cy="369888"/>
          </a:xfrm>
        </p:spPr>
        <p:txBody>
          <a:bodyPr>
            <a:normAutofit/>
          </a:bodyPr>
          <a:lstStyle>
            <a:lvl1pPr marL="0" indent="0" algn="l">
              <a:buNone/>
              <a:defRPr sz="1600" baseline="0">
                <a:solidFill>
                  <a:schemeClr val="accent6"/>
                </a:solidFill>
              </a:defRPr>
            </a:lvl1pPr>
          </a:lstStyle>
          <a:p>
            <a:pPr lvl="0"/>
            <a:r>
              <a:rPr lang="en-US" dirty="0"/>
              <a:t>Click to edit Date</a:t>
            </a:r>
          </a:p>
        </p:txBody>
      </p:sp>
      <p:sp>
        <p:nvSpPr>
          <p:cNvPr id="10" name="Text Placeholder 8"/>
          <p:cNvSpPr>
            <a:spLocks noGrp="1"/>
          </p:cNvSpPr>
          <p:nvPr>
            <p:ph type="body" sz="quarter" idx="12" hasCustomPrompt="1"/>
          </p:nvPr>
        </p:nvSpPr>
        <p:spPr>
          <a:xfrm>
            <a:off x="487900" y="1250572"/>
            <a:ext cx="7324988" cy="744537"/>
          </a:xfrm>
        </p:spPr>
        <p:txBody>
          <a:bodyPr>
            <a:noAutofit/>
          </a:bodyPr>
          <a:lstStyle>
            <a:lvl1pPr marL="0" indent="0" algn="l">
              <a:buNone/>
              <a:defRPr sz="4000" b="1" baseline="0"/>
            </a:lvl1pPr>
          </a:lstStyle>
          <a:p>
            <a:pPr lvl="0"/>
            <a:r>
              <a:rPr lang="en-US" dirty="0"/>
              <a:t>Click to edit Master title style</a:t>
            </a:r>
          </a:p>
        </p:txBody>
      </p:sp>
      <p:sp>
        <p:nvSpPr>
          <p:cNvPr id="12" name="Text Placeholder 11"/>
          <p:cNvSpPr>
            <a:spLocks noGrp="1"/>
          </p:cNvSpPr>
          <p:nvPr>
            <p:ph type="body" sz="quarter" idx="13"/>
          </p:nvPr>
        </p:nvSpPr>
        <p:spPr>
          <a:xfrm>
            <a:off x="487900" y="2000919"/>
            <a:ext cx="6041582" cy="487849"/>
          </a:xfrm>
        </p:spPr>
        <p:txBody>
          <a:bodyPr/>
          <a:lstStyle>
            <a:lvl1pPr marL="0" indent="0" algn="l">
              <a:buNone/>
              <a:defRPr/>
            </a:lvl1pPr>
          </a:lstStyle>
          <a:p>
            <a:pPr lvl="0"/>
            <a:r>
              <a:rPr lang="en-US" dirty="0" smtClean="0"/>
              <a:t>Click to edit Master text styles</a:t>
            </a:r>
          </a:p>
        </p:txBody>
      </p:sp>
    </p:spTree>
    <p:extLst>
      <p:ext uri="{BB962C8B-B14F-4D97-AF65-F5344CB8AC3E}">
        <p14:creationId xmlns:p14="http://schemas.microsoft.com/office/powerpoint/2010/main" val="46556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19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7906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97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5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 No Logo">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40" t="265" r="1" b="-1674"/>
          <a:stretch/>
        </p:blipFill>
        <p:spPr>
          <a:xfrm>
            <a:off x="0" y="1"/>
            <a:ext cx="9144000" cy="5242737"/>
          </a:xfrm>
          <a:prstGeom prst="rect">
            <a:avLst/>
          </a:prstGeom>
        </p:spPr>
      </p:pic>
      <p:sp>
        <p:nvSpPr>
          <p:cNvPr id="4" name="TextBox 3"/>
          <p:cNvSpPr txBox="1"/>
          <p:nvPr/>
        </p:nvSpPr>
        <p:spPr>
          <a:xfrm>
            <a:off x="2822714" y="-2842590"/>
            <a:ext cx="184731" cy="369332"/>
          </a:xfrm>
          <a:prstGeom prst="rect">
            <a:avLst/>
          </a:prstGeom>
          <a:noFill/>
        </p:spPr>
        <p:txBody>
          <a:bodyPr wrap="none" rtlCol="0">
            <a:spAutoFit/>
          </a:bodyPr>
          <a:lstStyle/>
          <a:p>
            <a:endParaRPr lang="en-US" sz="1800" dirty="0"/>
          </a:p>
        </p:txBody>
      </p:sp>
      <p:sp>
        <p:nvSpPr>
          <p:cNvPr id="6" name="TextBox 5"/>
          <p:cNvSpPr txBox="1"/>
          <p:nvPr/>
        </p:nvSpPr>
        <p:spPr>
          <a:xfrm>
            <a:off x="7436225" y="6104966"/>
            <a:ext cx="184731" cy="369332"/>
          </a:xfrm>
          <a:prstGeom prst="rect">
            <a:avLst/>
          </a:prstGeom>
          <a:noFill/>
        </p:spPr>
        <p:txBody>
          <a:bodyPr wrap="none" rtlCol="0">
            <a:spAutoFit/>
          </a:bodyPr>
          <a:lstStyle/>
          <a:p>
            <a:endParaRPr lang="en-US" sz="1800"/>
          </a:p>
        </p:txBody>
      </p:sp>
      <p:sp>
        <p:nvSpPr>
          <p:cNvPr id="9" name="TextBox 8"/>
          <p:cNvSpPr txBox="1"/>
          <p:nvPr/>
        </p:nvSpPr>
        <p:spPr>
          <a:xfrm>
            <a:off x="489150" y="4802438"/>
            <a:ext cx="3027774" cy="107722"/>
          </a:xfrm>
          <a:prstGeom prst="rect">
            <a:avLst/>
          </a:prstGeom>
          <a:noFill/>
        </p:spPr>
        <p:txBody>
          <a:bodyPr wrap="square" lIns="0" tIns="0" rIns="0" bIns="0" rtlCol="0">
            <a:spAutoFit/>
          </a:bodyPr>
          <a:lstStyle/>
          <a:p>
            <a:r>
              <a:rPr lang="en-US" sz="700" b="0" i="0" dirty="0">
                <a:solidFill>
                  <a:schemeClr val="bg1"/>
                </a:solidFill>
                <a:latin typeface="Amazon Ember Regular" charset="0"/>
              </a:rPr>
              <a:t>© 2018, Amazon Web Services, Inc. or its Affiliates. All rights reserved.</a:t>
            </a:r>
          </a:p>
        </p:txBody>
      </p:sp>
      <p:sp>
        <p:nvSpPr>
          <p:cNvPr id="10" name="Title 1"/>
          <p:cNvSpPr>
            <a:spLocks noGrp="1"/>
          </p:cNvSpPr>
          <p:nvPr>
            <p:ph type="title"/>
          </p:nvPr>
        </p:nvSpPr>
        <p:spPr>
          <a:xfrm>
            <a:off x="411648" y="1674429"/>
            <a:ext cx="6069541" cy="1250668"/>
          </a:xfrm>
        </p:spPr>
        <p:txBody>
          <a:bodyPr anchor="ctr" anchorCtr="0">
            <a:noAutofit/>
          </a:bodyPr>
          <a:lstStyle>
            <a:lvl1pPr algn="l">
              <a:defRPr sz="3000"/>
            </a:lvl1pPr>
          </a:lstStyle>
          <a:p>
            <a:r>
              <a:rPr lang="en-US" smtClean="0"/>
              <a:t>Click to edit Master 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439" y="4706911"/>
            <a:ext cx="443363" cy="265064"/>
          </a:xfrm>
          <a:prstGeom prst="rect">
            <a:avLst/>
          </a:prstGeom>
        </p:spPr>
      </p:pic>
    </p:spTree>
    <p:extLst>
      <p:ext uri="{BB962C8B-B14F-4D97-AF65-F5344CB8AC3E}">
        <p14:creationId xmlns:p14="http://schemas.microsoft.com/office/powerpoint/2010/main" val="381836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 No Log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2005"/>
          </a:xfrm>
          <a:prstGeom prst="rect">
            <a:avLst/>
          </a:prstGeom>
        </p:spPr>
      </p:pic>
      <p:sp>
        <p:nvSpPr>
          <p:cNvPr id="4" name="TextBox 3"/>
          <p:cNvSpPr txBox="1"/>
          <p:nvPr/>
        </p:nvSpPr>
        <p:spPr>
          <a:xfrm>
            <a:off x="2822714" y="-2842590"/>
            <a:ext cx="184731" cy="369332"/>
          </a:xfrm>
          <a:prstGeom prst="rect">
            <a:avLst/>
          </a:prstGeom>
          <a:noFill/>
        </p:spPr>
        <p:txBody>
          <a:bodyPr wrap="none" rtlCol="0">
            <a:spAutoFit/>
          </a:bodyPr>
          <a:lstStyle/>
          <a:p>
            <a:endParaRPr lang="en-US" sz="1800" dirty="0"/>
          </a:p>
        </p:txBody>
      </p:sp>
      <p:sp>
        <p:nvSpPr>
          <p:cNvPr id="6" name="TextBox 5"/>
          <p:cNvSpPr txBox="1"/>
          <p:nvPr/>
        </p:nvSpPr>
        <p:spPr>
          <a:xfrm>
            <a:off x="7436225" y="6104966"/>
            <a:ext cx="184731" cy="369332"/>
          </a:xfrm>
          <a:prstGeom prst="rect">
            <a:avLst/>
          </a:prstGeom>
          <a:noFill/>
        </p:spPr>
        <p:txBody>
          <a:bodyPr wrap="none" rtlCol="0">
            <a:spAutoFit/>
          </a:bodyPr>
          <a:lstStyle/>
          <a:p>
            <a:endParaRPr lang="en-US" sz="1800"/>
          </a:p>
        </p:txBody>
      </p:sp>
      <p:sp>
        <p:nvSpPr>
          <p:cNvPr id="10" name="Title 1"/>
          <p:cNvSpPr>
            <a:spLocks noGrp="1"/>
          </p:cNvSpPr>
          <p:nvPr>
            <p:ph type="title"/>
          </p:nvPr>
        </p:nvSpPr>
        <p:spPr>
          <a:xfrm>
            <a:off x="2475261" y="930150"/>
            <a:ext cx="6069541" cy="1250668"/>
          </a:xfrm>
        </p:spPr>
        <p:txBody>
          <a:bodyPr anchor="ctr" anchorCtr="0">
            <a:noAutofit/>
          </a:bodyPr>
          <a:lstStyle>
            <a:lvl1pPr algn="r">
              <a:defRPr sz="3000"/>
            </a:lvl1pPr>
          </a:lstStyle>
          <a:p>
            <a:r>
              <a:rPr lang="en-US" smtClean="0"/>
              <a:t>Click to edit Master 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439" y="4706911"/>
            <a:ext cx="443363" cy="265064"/>
          </a:xfrm>
          <a:prstGeom prst="rect">
            <a:avLst/>
          </a:prstGeom>
        </p:spPr>
      </p:pic>
      <p:sp>
        <p:nvSpPr>
          <p:cNvPr id="8" name="TextBox 7">
            <a:extLst>
              <a:ext uri="{FF2B5EF4-FFF2-40B4-BE49-F238E27FC236}">
                <a16:creationId xmlns="" xmlns:a16="http://schemas.microsoft.com/office/drawing/2014/main" id="{761C5D26-BA34-EA48-AC67-9B0E6C2DECE7}"/>
              </a:ext>
            </a:extLst>
          </p:cNvPr>
          <p:cNvSpPr txBox="1"/>
          <p:nvPr/>
        </p:nvSpPr>
        <p:spPr>
          <a:xfrm>
            <a:off x="489150" y="4802438"/>
            <a:ext cx="3027774" cy="107722"/>
          </a:xfrm>
          <a:prstGeom prst="rect">
            <a:avLst/>
          </a:prstGeom>
          <a:noFill/>
        </p:spPr>
        <p:txBody>
          <a:bodyPr wrap="square" lIns="0" tIns="0" rIns="0" bIns="0" rtlCol="0">
            <a:spAutoFit/>
          </a:bodyPr>
          <a:lstStyle/>
          <a:p>
            <a:r>
              <a:rPr lang="en-US" sz="700" b="0" i="0" dirty="0">
                <a:solidFill>
                  <a:schemeClr val="bg1"/>
                </a:solidFill>
                <a:latin typeface="Amazon Ember Regular" charset="0"/>
              </a:rPr>
              <a:t>© 2018, Amazon Web Services, Inc. or its Affiliates. All rights reserved.</a:t>
            </a:r>
          </a:p>
        </p:txBody>
      </p:sp>
    </p:spTree>
    <p:extLst>
      <p:ext uri="{BB962C8B-B14F-4D97-AF65-F5344CB8AC3E}">
        <p14:creationId xmlns:p14="http://schemas.microsoft.com/office/powerpoint/2010/main" val="356473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Blank - No Log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2005"/>
          </a:xfrm>
          <a:prstGeom prst="rect">
            <a:avLst/>
          </a:prstGeom>
        </p:spPr>
      </p:pic>
      <p:sp>
        <p:nvSpPr>
          <p:cNvPr id="4" name="TextBox 3"/>
          <p:cNvSpPr txBox="1"/>
          <p:nvPr/>
        </p:nvSpPr>
        <p:spPr>
          <a:xfrm>
            <a:off x="2822714" y="-2842590"/>
            <a:ext cx="184731" cy="369332"/>
          </a:xfrm>
          <a:prstGeom prst="rect">
            <a:avLst/>
          </a:prstGeom>
          <a:noFill/>
        </p:spPr>
        <p:txBody>
          <a:bodyPr wrap="none" rtlCol="0">
            <a:spAutoFit/>
          </a:bodyPr>
          <a:lstStyle/>
          <a:p>
            <a:endParaRPr lang="en-US" sz="1800" dirty="0"/>
          </a:p>
        </p:txBody>
      </p:sp>
      <p:sp>
        <p:nvSpPr>
          <p:cNvPr id="6" name="TextBox 5"/>
          <p:cNvSpPr txBox="1"/>
          <p:nvPr/>
        </p:nvSpPr>
        <p:spPr>
          <a:xfrm>
            <a:off x="7436225" y="6104966"/>
            <a:ext cx="184731" cy="369332"/>
          </a:xfrm>
          <a:prstGeom prst="rect">
            <a:avLst/>
          </a:prstGeom>
          <a:noFill/>
        </p:spPr>
        <p:txBody>
          <a:bodyPr wrap="none" rtlCol="0">
            <a:spAutoFit/>
          </a:bodyPr>
          <a:lstStyle/>
          <a:p>
            <a:endParaRPr lang="en-US" sz="1800"/>
          </a:p>
        </p:txBody>
      </p:sp>
      <p:sp>
        <p:nvSpPr>
          <p:cNvPr id="10" name="Title 1"/>
          <p:cNvSpPr>
            <a:spLocks noGrp="1"/>
          </p:cNvSpPr>
          <p:nvPr>
            <p:ph type="title"/>
          </p:nvPr>
        </p:nvSpPr>
        <p:spPr>
          <a:xfrm>
            <a:off x="411648" y="1674429"/>
            <a:ext cx="6069541" cy="1250668"/>
          </a:xfrm>
        </p:spPr>
        <p:txBody>
          <a:bodyPr anchor="ctr" anchorCtr="0">
            <a:noAutofit/>
          </a:bodyPr>
          <a:lstStyle>
            <a:lvl1pPr algn="l">
              <a:defRPr sz="3000"/>
            </a:lvl1pPr>
          </a:lstStyle>
          <a:p>
            <a:r>
              <a:rPr lang="en-US" smtClean="0"/>
              <a:t>Click to edit Master 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439" y="4706911"/>
            <a:ext cx="443363" cy="265064"/>
          </a:xfrm>
          <a:prstGeom prst="rect">
            <a:avLst/>
          </a:prstGeom>
        </p:spPr>
      </p:pic>
      <p:sp>
        <p:nvSpPr>
          <p:cNvPr id="8" name="TextBox 7">
            <a:extLst>
              <a:ext uri="{FF2B5EF4-FFF2-40B4-BE49-F238E27FC236}">
                <a16:creationId xmlns="" xmlns:a16="http://schemas.microsoft.com/office/drawing/2014/main" id="{7930165B-04DA-BE49-BA7E-F70FEC032E8D}"/>
              </a:ext>
            </a:extLst>
          </p:cNvPr>
          <p:cNvSpPr txBox="1"/>
          <p:nvPr/>
        </p:nvSpPr>
        <p:spPr>
          <a:xfrm>
            <a:off x="489150" y="4802438"/>
            <a:ext cx="3027774" cy="107722"/>
          </a:xfrm>
          <a:prstGeom prst="rect">
            <a:avLst/>
          </a:prstGeom>
          <a:noFill/>
        </p:spPr>
        <p:txBody>
          <a:bodyPr wrap="square" lIns="0" tIns="0" rIns="0" bIns="0" rtlCol="0">
            <a:spAutoFit/>
          </a:bodyPr>
          <a:lstStyle/>
          <a:p>
            <a:r>
              <a:rPr lang="en-US" sz="700" b="0" i="0" dirty="0">
                <a:solidFill>
                  <a:schemeClr val="bg1"/>
                </a:solidFill>
                <a:latin typeface="Amazon Ember Regular" charset="0"/>
              </a:rPr>
              <a:t>© 2018, Amazon Web Services, Inc. or its Affiliates. All rights reserved.</a:t>
            </a:r>
          </a:p>
        </p:txBody>
      </p:sp>
    </p:spTree>
    <p:extLst>
      <p:ext uri="{BB962C8B-B14F-4D97-AF65-F5344CB8AC3E}">
        <p14:creationId xmlns:p14="http://schemas.microsoft.com/office/powerpoint/2010/main" val="101486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0702" y="1550832"/>
            <a:ext cx="7772400" cy="1021556"/>
          </a:xfrm>
        </p:spPr>
        <p:txBody>
          <a:bodyPr anchor="ctr">
            <a:noAutofit/>
          </a:bodyPr>
          <a:lstStyle>
            <a:lvl1pPr algn="l">
              <a:defRPr sz="4000" b="1" cap="none"/>
            </a:lvl1pPr>
          </a:lstStyle>
          <a:p>
            <a:r>
              <a:rPr lang="en-US" dirty="0"/>
              <a:t>Thank you!</a:t>
            </a:r>
          </a:p>
        </p:txBody>
      </p:sp>
      <p:sp>
        <p:nvSpPr>
          <p:cNvPr id="3" name="Text Placeholder 11"/>
          <p:cNvSpPr>
            <a:spLocks noGrp="1"/>
          </p:cNvSpPr>
          <p:nvPr>
            <p:ph type="body" sz="quarter" idx="10"/>
          </p:nvPr>
        </p:nvSpPr>
        <p:spPr>
          <a:xfrm>
            <a:off x="487900" y="2572388"/>
            <a:ext cx="3683000" cy="433387"/>
          </a:xfrm>
        </p:spPr>
        <p:txBody>
          <a:bodyPr>
            <a:normAutofit/>
          </a:bodyPr>
          <a:lstStyle>
            <a:lvl1pPr marL="0" indent="0" algn="l">
              <a:buNone/>
              <a:defRPr sz="1600" baseline="0"/>
            </a:lvl1pPr>
          </a:lstStyle>
          <a:p>
            <a:pPr lvl="0"/>
            <a:r>
              <a:rPr lang="en-US" smtClean="0"/>
              <a:t>Click to edit Master text styles</a:t>
            </a:r>
          </a:p>
        </p:txBody>
      </p:sp>
    </p:spTree>
    <p:extLst>
      <p:ext uri="{BB962C8B-B14F-4D97-AF65-F5344CB8AC3E}">
        <p14:creationId xmlns:p14="http://schemas.microsoft.com/office/powerpoint/2010/main" val="46740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B1A8DB1-4726-45CC-B017-8CF46DE6EAF4}" type="datetimeFigureOut">
              <a:rPr lang="en-US" smtClean="0"/>
              <a:t>8/23/2018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7F59A11-5470-4572-BBF1-E4487BAE9777}" type="slidenum">
              <a:rPr lang="en-US" smtClean="0"/>
              <a:t>‹#›</a:t>
            </a:fld>
            <a:endParaRPr lang="en-US"/>
          </a:p>
        </p:txBody>
      </p:sp>
    </p:spTree>
    <p:extLst>
      <p:ext uri="{BB962C8B-B14F-4D97-AF65-F5344CB8AC3E}">
        <p14:creationId xmlns:p14="http://schemas.microsoft.com/office/powerpoint/2010/main" val="87166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741"/>
          </a:xfrm>
        </p:spPr>
        <p:txBody>
          <a:bodyPr/>
          <a:lstStyle>
            <a:lvl1pPr>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742931" indent="-285743">
              <a:buFont typeface="Arial"/>
              <a:buChar char="•"/>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2" indent="-228594">
              <a:buFont typeface="Arial"/>
              <a:buChar char="•"/>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a:defRPr>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589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de Snippe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741"/>
          </a:xfrm>
        </p:spPr>
        <p:txBody>
          <a:bodyPr/>
          <a:lstStyle>
            <a:lvl1pPr>
              <a:defRPr>
                <a:solidFill>
                  <a:schemeClr val="bg1"/>
                </a:solidFill>
              </a:defRPr>
            </a:lvl1pPr>
          </a:lstStyle>
          <a:p>
            <a:r>
              <a:rPr lang="en-US" smtClean="0"/>
              <a:t>Click to edit Master title style</a:t>
            </a:r>
            <a:endParaRPr lang="en-US" dirty="0"/>
          </a:p>
        </p:txBody>
      </p:sp>
      <p:sp>
        <p:nvSpPr>
          <p:cNvPr id="6" name="Content Placeholder 3"/>
          <p:cNvSpPr>
            <a:spLocks noGrp="1"/>
          </p:cNvSpPr>
          <p:nvPr>
            <p:ph sz="quarter" idx="11" hasCustomPrompt="1"/>
          </p:nvPr>
        </p:nvSpPr>
        <p:spPr>
          <a:xfrm>
            <a:off x="336613" y="1010409"/>
            <a:ext cx="8207742" cy="3641926"/>
          </a:xfrm>
          <a:noFill/>
        </p:spPr>
        <p:txBody>
          <a:bodyPr/>
          <a:lstStyle>
            <a:lvl1pPr marL="0" indent="0">
              <a:buNone/>
              <a:defRPr lang="en-US" sz="1100">
                <a:solidFill>
                  <a:srgbClr val="3366FF"/>
                </a:solidFill>
                <a:effectLst/>
                <a:latin typeface="Lucida Console" panose="020B0609040504020204" pitchFamily="49" charset="0"/>
              </a:defRPr>
            </a:lvl1pPr>
            <a:lvl2pPr marL="457189" indent="0">
              <a:buNone/>
              <a:defRPr>
                <a:latin typeface="Lucida Console" panose="020B0609040504020204" pitchFamily="49" charset="0"/>
              </a:defRPr>
            </a:lvl2pPr>
            <a:lvl3pPr marL="914378" indent="0">
              <a:buNone/>
              <a:defRPr>
                <a:latin typeface="Lucida Console" panose="020B0609040504020204" pitchFamily="49" charset="0"/>
              </a:defRPr>
            </a:lvl3pPr>
            <a:lvl4pPr marL="1371566" indent="0">
              <a:buNone/>
              <a:defRPr>
                <a:latin typeface="Lucida Console" panose="020B0609040504020204" pitchFamily="49" charset="0"/>
              </a:defRPr>
            </a:lvl4pPr>
            <a:lvl5pPr marL="1828754" indent="0">
              <a:buNone/>
              <a:defRPr>
                <a:latin typeface="Lucida Console" panose="020B0609040504020204" pitchFamily="49" charset="0"/>
              </a:defRPr>
            </a:lvl5pPr>
          </a:lstStyle>
          <a:p>
            <a:r>
              <a:rPr lang="en-US" sz="1400" dirty="0">
                <a:effectLst/>
                <a:latin typeface="Lucida Console" panose="020B0609040504020204" pitchFamily="49" charset="0"/>
                <a:ea typeface="Calibri" panose="020F0502020204030204" pitchFamily="34" charset="0"/>
                <a:cs typeface="Consolas" panose="020B0609020204030204" pitchFamily="49" charset="0"/>
              </a:rPr>
              <a:t>; Syntax Test file for 68k Assembly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 Some comments about this file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.D0 00000000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MS 2100 00000002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MM 2000;DI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 LEA.L $002100,A1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Lucida Console" panose="020B0609040504020204" pitchFamily="49" charset="0"/>
                <a:ea typeface="Calibri" panose="020F0502020204030204" pitchFamily="34" charset="0"/>
                <a:cs typeface="Consolas" panose="020B0609020204030204" pitchFamily="49" charset="0"/>
              </a:rPr>
              <a:t> MOVE.L #2,-(A1)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BSR $00002050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MM 2050;DI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MOVE.L (A1)+,D1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MOVE.L (A1),D2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ADD.L D1,D2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MOVE.L D2,D0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400" dirty="0">
                <a:effectLst/>
                <a:latin typeface="Lucida Console" panose="020B0609040504020204" pitchFamily="49" charset="0"/>
                <a:ea typeface="Calibri" panose="020F0502020204030204" pitchFamily="34" charset="0"/>
                <a:cs typeface="Consolas" panose="020B0609020204030204" pitchFamily="49" charset="0"/>
              </a:rPr>
              <a:t> 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0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347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741"/>
          </a:xfrm>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575" y="1012508"/>
            <a:ext cx="4038600" cy="3472073"/>
          </a:xfrm>
        </p:spPr>
        <p:txBody>
          <a:bodyPr/>
          <a:lstStyle>
            <a:lvl1pPr>
              <a:defRPr sz="2200">
                <a:solidFill>
                  <a:schemeClr val="bg1"/>
                </a:solidFill>
              </a:defRPr>
            </a:lvl1pPr>
            <a:lvl2pPr>
              <a:defRPr sz="20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24575" y="1012508"/>
            <a:ext cx="4038600" cy="3472073"/>
          </a:xfrm>
        </p:spPr>
        <p:txBody>
          <a:bodyPr/>
          <a:lstStyle>
            <a:lvl1pPr>
              <a:defRPr sz="2200">
                <a:solidFill>
                  <a:schemeClr val="bg1"/>
                </a:solidFill>
              </a:defRPr>
            </a:lvl1pPr>
            <a:lvl2pPr>
              <a:defRPr sz="20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968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743" y="1008054"/>
            <a:ext cx="4040188" cy="479822"/>
          </a:xfrm>
        </p:spPr>
        <p:txBody>
          <a:bodyPr anchor="b">
            <a:no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7743" y="1487874"/>
            <a:ext cx="4040188"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36789" y="114937"/>
            <a:ext cx="8205304" cy="545741"/>
          </a:xfrm>
        </p:spPr>
        <p:txBody>
          <a:bodyPr>
            <a:normAutofit/>
          </a:bodyPr>
          <a:lstStyle>
            <a:lvl1pPr>
              <a:defRPr sz="2800">
                <a:solidFill>
                  <a:schemeClr val="bg1"/>
                </a:solidFill>
              </a:defRPr>
            </a:lvl1pPr>
          </a:lstStyle>
          <a:p>
            <a:r>
              <a:rPr lang="en-US" smtClean="0"/>
              <a:t>Click to edit Master title style</a:t>
            </a:r>
            <a:endParaRPr lang="en-US" dirty="0"/>
          </a:p>
        </p:txBody>
      </p:sp>
      <p:sp>
        <p:nvSpPr>
          <p:cNvPr id="15" name="Text Placeholder 4"/>
          <p:cNvSpPr>
            <a:spLocks noGrp="1"/>
          </p:cNvSpPr>
          <p:nvPr>
            <p:ph type="body" sz="quarter" idx="3"/>
          </p:nvPr>
        </p:nvSpPr>
        <p:spPr>
          <a:xfrm>
            <a:off x="4525570" y="1008054"/>
            <a:ext cx="4041775" cy="479822"/>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525570" y="1487874"/>
            <a:ext cx="4041775"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337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74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7519" y="1011543"/>
            <a:ext cx="2442633" cy="3394472"/>
          </a:xfrm>
        </p:spPr>
        <p:txBody>
          <a:bodyPr>
            <a:normAutofit/>
          </a:bodyPr>
          <a:lstStyle>
            <a:lvl1pPr>
              <a:defRPr sz="2000"/>
            </a:lvl1pPr>
            <a:lvl2pPr>
              <a:defRPr sz="1800"/>
            </a:lvl2pPr>
            <a:lvl3pPr>
              <a:defRPr sz="1600"/>
            </a:lvl3pPr>
            <a:lvl4pPr marL="1371566" indent="0">
              <a:buNone/>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sz="half" idx="10"/>
          </p:nvPr>
        </p:nvSpPr>
        <p:spPr>
          <a:xfrm>
            <a:off x="3231002" y="1011543"/>
            <a:ext cx="2442633" cy="3394472"/>
          </a:xfrm>
        </p:spPr>
        <p:txBody>
          <a:bodyPr>
            <a:normAutofit/>
          </a:bodyPr>
          <a:lstStyle>
            <a:lvl1pPr>
              <a:defRPr sz="2000"/>
            </a:lvl1pPr>
            <a:lvl2pPr>
              <a:defRPr sz="1800"/>
            </a:lvl2pPr>
            <a:lvl3pPr>
              <a:defRPr sz="1600"/>
            </a:lvl3pPr>
            <a:lvl4pPr marL="1371566" indent="0">
              <a:buNone/>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1"/>
          </p:nvPr>
        </p:nvSpPr>
        <p:spPr>
          <a:xfrm>
            <a:off x="6124486" y="1011543"/>
            <a:ext cx="2442633" cy="3394472"/>
          </a:xfrm>
        </p:spPr>
        <p:txBody>
          <a:bodyPr>
            <a:normAutofit/>
          </a:bodyPr>
          <a:lstStyle>
            <a:lvl1pPr>
              <a:defRPr sz="2000"/>
            </a:lvl1pPr>
            <a:lvl2pPr>
              <a:defRPr sz="1800"/>
            </a:lvl2pPr>
            <a:lvl3pPr>
              <a:defRPr sz="1600"/>
            </a:lvl3pPr>
            <a:lvl4pPr marL="1371566" indent="0">
              <a:buNone/>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1006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192"/>
          </a:xfrm>
        </p:spPr>
        <p:txBody>
          <a:bodyPr/>
          <a:lstStyle/>
          <a:p>
            <a:r>
              <a:rPr lang="en-US" smtClean="0"/>
              <a:t>Click to edit Master title style</a:t>
            </a:r>
            <a:endParaRPr lang="en-US" dirty="0"/>
          </a:p>
        </p:txBody>
      </p:sp>
      <p:sp>
        <p:nvSpPr>
          <p:cNvPr id="11" name="Text Placeholder 3"/>
          <p:cNvSpPr>
            <a:spLocks noGrp="1"/>
          </p:cNvSpPr>
          <p:nvPr>
            <p:ph type="body" sz="half" idx="2"/>
          </p:nvPr>
        </p:nvSpPr>
        <p:spPr>
          <a:xfrm>
            <a:off x="337743" y="3127084"/>
            <a:ext cx="1797050" cy="340940"/>
          </a:xfrm>
        </p:spPr>
        <p:txBody>
          <a:bodyPr>
            <a:noAutofit/>
          </a:bodyPr>
          <a:lstStyle>
            <a:lvl1pPr marL="0" indent="0" algn="ctr">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2" name="Text Placeholder 3"/>
          <p:cNvSpPr>
            <a:spLocks noGrp="1"/>
          </p:cNvSpPr>
          <p:nvPr>
            <p:ph type="body" sz="half" idx="11"/>
          </p:nvPr>
        </p:nvSpPr>
        <p:spPr>
          <a:xfrm>
            <a:off x="2496748" y="3127084"/>
            <a:ext cx="1797050" cy="340940"/>
          </a:xfrm>
        </p:spPr>
        <p:txBody>
          <a:bodyPr>
            <a:noAutofit/>
          </a:bodyPr>
          <a:lstStyle>
            <a:lvl1pPr marL="0" indent="0" algn="ctr">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4634586" y="3127084"/>
            <a:ext cx="1797050" cy="340940"/>
          </a:xfrm>
        </p:spPr>
        <p:txBody>
          <a:bodyPr>
            <a:noAutofit/>
          </a:bodyPr>
          <a:lstStyle>
            <a:lvl1pPr marL="0" indent="0" algn="ctr">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3"/>
          <p:cNvSpPr>
            <a:spLocks noGrp="1"/>
          </p:cNvSpPr>
          <p:nvPr>
            <p:ph type="body" sz="half" idx="15"/>
          </p:nvPr>
        </p:nvSpPr>
        <p:spPr>
          <a:xfrm>
            <a:off x="6990346" y="3127084"/>
            <a:ext cx="1797050" cy="340940"/>
          </a:xfrm>
        </p:spPr>
        <p:txBody>
          <a:bodyPr>
            <a:noAutofit/>
          </a:bodyPr>
          <a:lstStyle>
            <a:lvl1pPr marL="0" indent="0" algn="ctr">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5" name="Picture Placeholder 2"/>
          <p:cNvSpPr>
            <a:spLocks noGrp="1"/>
          </p:cNvSpPr>
          <p:nvPr>
            <p:ph type="pic" sz="quarter" idx="16"/>
          </p:nvPr>
        </p:nvSpPr>
        <p:spPr>
          <a:xfrm>
            <a:off x="337743" y="1604354"/>
            <a:ext cx="1797050" cy="1344612"/>
          </a:xfrm>
        </p:spPr>
        <p:txBody>
          <a:bodyPr>
            <a:normAutofit/>
          </a:bodyPr>
          <a:lstStyle>
            <a:lvl1pPr>
              <a:defRPr sz="1400">
                <a:solidFill>
                  <a:schemeClr val="bg1"/>
                </a:solidFill>
              </a:defRPr>
            </a:lvl1pPr>
          </a:lstStyle>
          <a:p>
            <a:r>
              <a:rPr lang="en-US" smtClean="0"/>
              <a:t>Click icon to add picture</a:t>
            </a:r>
            <a:endParaRPr lang="en-US" dirty="0"/>
          </a:p>
        </p:txBody>
      </p:sp>
      <p:sp>
        <p:nvSpPr>
          <p:cNvPr id="16" name="Picture Placeholder 2"/>
          <p:cNvSpPr>
            <a:spLocks noGrp="1"/>
          </p:cNvSpPr>
          <p:nvPr>
            <p:ph type="pic" sz="quarter" idx="17"/>
          </p:nvPr>
        </p:nvSpPr>
        <p:spPr>
          <a:xfrm>
            <a:off x="2496748" y="1604354"/>
            <a:ext cx="1797050" cy="1344612"/>
          </a:xfrm>
        </p:spPr>
        <p:txBody>
          <a:bodyPr>
            <a:normAutofit/>
          </a:bodyPr>
          <a:lstStyle>
            <a:lvl1pPr>
              <a:defRPr sz="1400">
                <a:solidFill>
                  <a:schemeClr val="bg1"/>
                </a:solidFill>
              </a:defRPr>
            </a:lvl1pPr>
          </a:lstStyle>
          <a:p>
            <a:r>
              <a:rPr lang="en-US" smtClean="0"/>
              <a:t>Click icon to add picture</a:t>
            </a:r>
            <a:endParaRPr lang="en-US" dirty="0"/>
          </a:p>
        </p:txBody>
      </p:sp>
      <p:sp>
        <p:nvSpPr>
          <p:cNvPr id="17" name="Picture Placeholder 2"/>
          <p:cNvSpPr>
            <a:spLocks noGrp="1"/>
          </p:cNvSpPr>
          <p:nvPr>
            <p:ph type="pic" sz="quarter" idx="18"/>
          </p:nvPr>
        </p:nvSpPr>
        <p:spPr>
          <a:xfrm>
            <a:off x="4634586" y="1604354"/>
            <a:ext cx="1797050" cy="1344612"/>
          </a:xfrm>
        </p:spPr>
        <p:txBody>
          <a:bodyPr>
            <a:normAutofit/>
          </a:bodyPr>
          <a:lstStyle>
            <a:lvl1pPr>
              <a:defRPr sz="1400">
                <a:solidFill>
                  <a:schemeClr val="bg1"/>
                </a:solidFill>
              </a:defRPr>
            </a:lvl1pPr>
          </a:lstStyle>
          <a:p>
            <a:r>
              <a:rPr lang="en-US" smtClean="0"/>
              <a:t>Click icon to add picture</a:t>
            </a:r>
            <a:endParaRPr lang="en-US" dirty="0"/>
          </a:p>
        </p:txBody>
      </p:sp>
      <p:sp>
        <p:nvSpPr>
          <p:cNvPr id="18" name="Picture Placeholder 2"/>
          <p:cNvSpPr>
            <a:spLocks noGrp="1"/>
          </p:cNvSpPr>
          <p:nvPr>
            <p:ph type="pic" sz="quarter" idx="19"/>
          </p:nvPr>
        </p:nvSpPr>
        <p:spPr>
          <a:xfrm>
            <a:off x="6990346" y="1604354"/>
            <a:ext cx="1797050" cy="1344612"/>
          </a:xfrm>
        </p:spPr>
        <p:txBody>
          <a:bodyPr>
            <a:normAutofit/>
          </a:bodyPr>
          <a:lstStyle>
            <a:lvl1pPr>
              <a:defRPr sz="14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55247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x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192"/>
          </a:xfrm>
        </p:spPr>
        <p:txBody>
          <a:bodyPr/>
          <a:lstStyle/>
          <a:p>
            <a:r>
              <a:rPr lang="en-US" smtClean="0"/>
              <a:t>Click to edit Master title style</a:t>
            </a:r>
            <a:endParaRPr lang="en-US"/>
          </a:p>
        </p:txBody>
      </p:sp>
      <p:sp>
        <p:nvSpPr>
          <p:cNvPr id="3" name="Text Placeholder 3"/>
          <p:cNvSpPr>
            <a:spLocks noGrp="1"/>
          </p:cNvSpPr>
          <p:nvPr>
            <p:ph type="body" sz="half" idx="2"/>
          </p:nvPr>
        </p:nvSpPr>
        <p:spPr>
          <a:xfrm>
            <a:off x="339933" y="2151898"/>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4" name="Text Placeholder 3"/>
          <p:cNvSpPr>
            <a:spLocks noGrp="1"/>
          </p:cNvSpPr>
          <p:nvPr>
            <p:ph type="body" sz="half" idx="11"/>
          </p:nvPr>
        </p:nvSpPr>
        <p:spPr>
          <a:xfrm>
            <a:off x="3479308" y="2151898"/>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3"/>
          <p:cNvSpPr>
            <a:spLocks noGrp="1"/>
          </p:cNvSpPr>
          <p:nvPr>
            <p:ph type="body" sz="half" idx="13"/>
          </p:nvPr>
        </p:nvSpPr>
        <p:spPr>
          <a:xfrm>
            <a:off x="6624974" y="2151898"/>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Text Placeholder 3"/>
          <p:cNvSpPr>
            <a:spLocks noGrp="1"/>
          </p:cNvSpPr>
          <p:nvPr>
            <p:ph type="body" sz="half" idx="15"/>
          </p:nvPr>
        </p:nvSpPr>
        <p:spPr>
          <a:xfrm>
            <a:off x="339933" y="3963640"/>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7" name="Text Placeholder 3"/>
          <p:cNvSpPr>
            <a:spLocks noGrp="1"/>
          </p:cNvSpPr>
          <p:nvPr>
            <p:ph type="body" sz="half" idx="17"/>
          </p:nvPr>
        </p:nvSpPr>
        <p:spPr>
          <a:xfrm>
            <a:off x="3479308" y="3963640"/>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8" name="Text Placeholder 3"/>
          <p:cNvSpPr>
            <a:spLocks noGrp="1"/>
          </p:cNvSpPr>
          <p:nvPr>
            <p:ph type="body" sz="half" idx="19"/>
          </p:nvPr>
        </p:nvSpPr>
        <p:spPr>
          <a:xfrm>
            <a:off x="6624974" y="3963640"/>
            <a:ext cx="1924050" cy="340940"/>
          </a:xfrm>
        </p:spPr>
        <p:txBody>
          <a:bodyPr>
            <a:noAutofit/>
          </a:bodyPr>
          <a:lstStyle>
            <a:lvl1pPr marL="0" indent="0" algn="ctr">
              <a:buNone/>
              <a:defRPr sz="1400">
                <a:solidFill>
                  <a:schemeClr val="accent6">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Picture Placeholder 2"/>
          <p:cNvSpPr>
            <a:spLocks noGrp="1"/>
          </p:cNvSpPr>
          <p:nvPr>
            <p:ph type="pic" sz="quarter" idx="20"/>
          </p:nvPr>
        </p:nvSpPr>
        <p:spPr>
          <a:xfrm>
            <a:off x="339939" y="928298"/>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
        <p:nvSpPr>
          <p:cNvPr id="10" name="Picture Placeholder 2"/>
          <p:cNvSpPr>
            <a:spLocks noGrp="1"/>
          </p:cNvSpPr>
          <p:nvPr>
            <p:ph type="pic" sz="quarter" idx="21"/>
          </p:nvPr>
        </p:nvSpPr>
        <p:spPr>
          <a:xfrm>
            <a:off x="3479308" y="928298"/>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
        <p:nvSpPr>
          <p:cNvPr id="11" name="Picture Placeholder 2"/>
          <p:cNvSpPr>
            <a:spLocks noGrp="1"/>
          </p:cNvSpPr>
          <p:nvPr>
            <p:ph type="pic" sz="quarter" idx="22"/>
          </p:nvPr>
        </p:nvSpPr>
        <p:spPr>
          <a:xfrm>
            <a:off x="6624974" y="928298"/>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
        <p:nvSpPr>
          <p:cNvPr id="12" name="Picture Placeholder 2"/>
          <p:cNvSpPr>
            <a:spLocks noGrp="1"/>
          </p:cNvSpPr>
          <p:nvPr>
            <p:ph type="pic" sz="quarter" idx="23"/>
          </p:nvPr>
        </p:nvSpPr>
        <p:spPr>
          <a:xfrm>
            <a:off x="339939" y="2782373"/>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
        <p:nvSpPr>
          <p:cNvPr id="13" name="Picture Placeholder 2"/>
          <p:cNvSpPr>
            <a:spLocks noGrp="1"/>
          </p:cNvSpPr>
          <p:nvPr>
            <p:ph type="pic" sz="quarter" idx="24"/>
          </p:nvPr>
        </p:nvSpPr>
        <p:spPr>
          <a:xfrm>
            <a:off x="3479308" y="2782373"/>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
        <p:nvSpPr>
          <p:cNvPr id="14" name="Picture Placeholder 2"/>
          <p:cNvSpPr>
            <a:spLocks noGrp="1"/>
          </p:cNvSpPr>
          <p:nvPr>
            <p:ph type="pic" sz="quarter" idx="25"/>
          </p:nvPr>
        </p:nvSpPr>
        <p:spPr>
          <a:xfrm>
            <a:off x="6624974" y="2782373"/>
            <a:ext cx="1924050" cy="1100667"/>
          </a:xfrm>
        </p:spPr>
        <p:txBody>
          <a:bodyPr>
            <a:normAutofit/>
          </a:bodyPr>
          <a:lstStyle>
            <a:lvl1pPr>
              <a:defRPr sz="1400">
                <a:solidFill>
                  <a:srgbClr val="C2C2C1"/>
                </a:solidFill>
              </a:defRPr>
            </a:lvl1pPr>
          </a:lstStyle>
          <a:p>
            <a:r>
              <a:rPr lang="en-US" smtClean="0"/>
              <a:t>Click icon to add picture</a:t>
            </a:r>
            <a:endParaRPr lang="en-US" dirty="0"/>
          </a:p>
        </p:txBody>
      </p:sp>
    </p:spTree>
    <p:extLst>
      <p:ext uri="{BB962C8B-B14F-4D97-AF65-F5344CB8AC3E}">
        <p14:creationId xmlns:p14="http://schemas.microsoft.com/office/powerpoint/2010/main" val="238882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 name="Title Placeholder 1"/>
          <p:cNvSpPr>
            <a:spLocks noGrp="1"/>
          </p:cNvSpPr>
          <p:nvPr>
            <p:ph type="title"/>
          </p:nvPr>
        </p:nvSpPr>
        <p:spPr>
          <a:xfrm>
            <a:off x="336789" y="114936"/>
            <a:ext cx="8205304" cy="85725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0593" y="1009332"/>
            <a:ext cx="8205304" cy="355392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489150" y="4802438"/>
            <a:ext cx="3027774" cy="107722"/>
          </a:xfrm>
          <a:prstGeom prst="rect">
            <a:avLst/>
          </a:prstGeom>
          <a:noFill/>
        </p:spPr>
        <p:txBody>
          <a:bodyPr wrap="square" lIns="0" tIns="0" rIns="0" bIns="0" rtlCol="0">
            <a:spAutoFit/>
          </a:bodyPr>
          <a:lstStyle/>
          <a:p>
            <a:r>
              <a:rPr lang="en-US" sz="700" b="0" i="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a:t>
            </a:r>
          </a:p>
        </p:txBody>
      </p:sp>
      <p:pic>
        <p:nvPicPr>
          <p:cNvPr id="7" name="Pictur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01439" y="4706911"/>
            <a:ext cx="443363" cy="265064"/>
          </a:xfrm>
          <a:prstGeom prst="rect">
            <a:avLst/>
          </a:prstGeom>
        </p:spPr>
      </p:pic>
    </p:spTree>
    <p:extLst>
      <p:ext uri="{BB962C8B-B14F-4D97-AF65-F5344CB8AC3E}">
        <p14:creationId xmlns:p14="http://schemas.microsoft.com/office/powerpoint/2010/main" val="679507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189" rtl="0" eaLnBrk="1" latinLnBrk="0" hangingPunct="1">
        <a:spcBef>
          <a:spcPct val="0"/>
        </a:spcBef>
        <a:buNone/>
        <a:defRPr sz="28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p:titleStyle>
    <p:bodyStyle>
      <a:lvl1pPr marL="0" indent="0" algn="l" defTabSz="457189" rtl="0" eaLnBrk="1" latinLnBrk="0" hangingPunct="1">
        <a:spcBef>
          <a:spcPct val="20000"/>
        </a:spcBef>
        <a:buFontTx/>
        <a:buNone/>
        <a:defRPr sz="24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vl2pPr marL="742931" indent="-285743" algn="l" defTabSz="457189" rtl="0" eaLnBrk="1" latinLnBrk="0" hangingPunct="1">
        <a:spcBef>
          <a:spcPct val="20000"/>
        </a:spcBef>
        <a:buFont typeface="Arial"/>
        <a:buChar char="•"/>
        <a:defRPr sz="20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2pPr>
      <a:lvl3pPr marL="1142972" indent="-228594" algn="l" defTabSz="457189" rtl="0" eaLnBrk="1" latinLnBrk="0" hangingPunct="1">
        <a:spcBef>
          <a:spcPct val="20000"/>
        </a:spcBef>
        <a:buFont typeface="Arial"/>
        <a:buChar char="•"/>
        <a:defRPr sz="18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3pPr>
      <a:lvl4pPr marL="1600160" indent="-228594" algn="l" defTabSz="457189" rtl="0" eaLnBrk="1" latinLnBrk="0" hangingPunct="1">
        <a:spcBef>
          <a:spcPct val="20000"/>
        </a:spcBef>
        <a:buFont typeface="Arial"/>
        <a:buChar char="–"/>
        <a:defRPr sz="16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4pPr>
      <a:lvl5pPr marL="2057348" indent="-228594" algn="l" defTabSz="457189" rtl="0" eaLnBrk="1" latinLnBrk="0" hangingPunct="1">
        <a:spcBef>
          <a:spcPct val="20000"/>
        </a:spcBef>
        <a:buFont typeface="Arial"/>
        <a:buChar char="»"/>
        <a:defRPr sz="1600" b="0" i="0" kern="120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28" Type="http://schemas.openxmlformats.org/officeDocument/2006/relationships/image" Target="../media/image21.png"/><Relationship Id="rId4" Type="http://schemas.openxmlformats.org/officeDocument/2006/relationships/image" Target="../media/image12.png"/><Relationship Id="rId27" Type="http://schemas.openxmlformats.org/officeDocument/2006/relationships/image" Target="../media/image59.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cid:image003.png@01D42FCE.B9002570" TargetMode="Externa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cid:image005.png@01D42FCE.B900257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cid:image002.png@01D42FCE.B9002570" TargetMode="Externa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cid:image004.png@01D42FCE.B9002570" TargetMode="External"/><Relationship Id="rId4" Type="http://schemas.openxmlformats.org/officeDocument/2006/relationships/image" Target="cid:image001.png@01D42FCE.B9002570" TargetMode="External"/><Relationship Id="rId9" Type="http://schemas.openxmlformats.org/officeDocument/2006/relationships/image" Target="../media/image26.png"/><Relationship Id="rId14" Type="http://schemas.openxmlformats.org/officeDocument/2006/relationships/image" Target="cid:image006.png@01D42FCE.B9002570"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tackoverflow.com/questions/tagged/amazon-sagemaker" TargetMode="External"/><Relationship Id="rId2" Type="http://schemas.openxmlformats.org/officeDocument/2006/relationships/hyperlink" Target="https://github.com/awslabs/aws-iot-analytics-notebook-containers/" TargetMode="External"/><Relationship Id="rId1" Type="http://schemas.openxmlformats.org/officeDocument/2006/relationships/slideLayout" Target="../slideLayouts/slideLayout16.xml"/><Relationship Id="rId4" Type="http://schemas.openxmlformats.org/officeDocument/2006/relationships/hyperlink" Target="https://stackoverflow.com/questions/tagged/aws-io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nteract/papermil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487900" y="3482771"/>
            <a:ext cx="3683000" cy="433387"/>
          </a:xfrm>
        </p:spPr>
        <p:txBody>
          <a:bodyPr>
            <a:normAutofit fontScale="77500" lnSpcReduction="20000"/>
          </a:bodyPr>
          <a:lstStyle/>
          <a:p>
            <a:r>
              <a:rPr lang="en-US" dirty="0" smtClean="0"/>
              <a:t>Kevin M. </a:t>
            </a:r>
            <a:r>
              <a:rPr lang="en-US" dirty="0" smtClean="0"/>
              <a:t>McCormick</a:t>
            </a:r>
          </a:p>
          <a:p>
            <a:r>
              <a:rPr lang="en-US" dirty="0" smtClean="0"/>
              <a:t>Amazon </a:t>
            </a:r>
            <a:r>
              <a:rPr lang="en-US" dirty="0" err="1" smtClean="0"/>
              <a:t>SageMaker</a:t>
            </a:r>
            <a:r>
              <a:rPr lang="en-US" dirty="0" smtClean="0"/>
              <a:t>, Sr. </a:t>
            </a:r>
            <a:r>
              <a:rPr lang="en-US" dirty="0" smtClean="0"/>
              <a:t>Engineer</a:t>
            </a:r>
            <a:endParaRPr lang="en-US" dirty="0" smtClean="0"/>
          </a:p>
        </p:txBody>
      </p:sp>
      <p:sp>
        <p:nvSpPr>
          <p:cNvPr id="4" name="Text Placeholder 3"/>
          <p:cNvSpPr>
            <a:spLocks noGrp="1"/>
          </p:cNvSpPr>
          <p:nvPr>
            <p:ph type="body" sz="quarter" idx="11"/>
          </p:nvPr>
        </p:nvSpPr>
        <p:spPr/>
        <p:txBody>
          <a:bodyPr/>
          <a:lstStyle/>
          <a:p>
            <a:r>
              <a:rPr lang="en-US" dirty="0" err="1" smtClean="0"/>
              <a:t>JupyterCon</a:t>
            </a:r>
            <a:r>
              <a:rPr lang="en-US" dirty="0" smtClean="0"/>
              <a:t>, NYC, 2018</a:t>
            </a:r>
            <a:endParaRPr lang="en-US" dirty="0"/>
          </a:p>
        </p:txBody>
      </p:sp>
      <p:sp>
        <p:nvSpPr>
          <p:cNvPr id="5" name="Text Placeholder 4"/>
          <p:cNvSpPr>
            <a:spLocks noGrp="1"/>
          </p:cNvSpPr>
          <p:nvPr>
            <p:ph type="body" sz="quarter" idx="12"/>
          </p:nvPr>
        </p:nvSpPr>
        <p:spPr>
          <a:xfrm>
            <a:off x="487900" y="1250572"/>
            <a:ext cx="7324988" cy="1340228"/>
          </a:xfrm>
        </p:spPr>
        <p:txBody>
          <a:bodyPr/>
          <a:lstStyle/>
          <a:p>
            <a:r>
              <a:rPr lang="en-US" dirty="0"/>
              <a:t>Containerizing Notebooks for </a:t>
            </a:r>
            <a:r>
              <a:rPr lang="en-US" dirty="0" smtClean="0"/>
              <a:t>Serverless Execution</a:t>
            </a:r>
            <a:endParaRPr lang="en-US" dirty="0"/>
          </a:p>
        </p:txBody>
      </p:sp>
    </p:spTree>
    <p:extLst>
      <p:ext uri="{BB962C8B-B14F-4D97-AF65-F5344CB8AC3E}">
        <p14:creationId xmlns:p14="http://schemas.microsoft.com/office/powerpoint/2010/main" val="2242728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622" y="181463"/>
            <a:ext cx="8205304" cy="545741"/>
          </a:xfrm>
        </p:spPr>
        <p:txBody>
          <a:bodyPr>
            <a:normAutofit fontScale="90000"/>
          </a:bodyPr>
          <a:lstStyle/>
          <a:p>
            <a:r>
              <a:rPr lang="en-US" dirty="0" smtClean="0"/>
              <a:t>A Tale of Two </a:t>
            </a:r>
            <a:r>
              <a:rPr lang="en-US" dirty="0" err="1" smtClean="0"/>
              <a:t>Davids</a:t>
            </a:r>
            <a:r>
              <a:rPr lang="en-US" dirty="0" smtClean="0"/>
              <a:t> (and Oleg, and Xiang) – PART II</a:t>
            </a:r>
            <a:endParaRPr lang="en-US" dirty="0"/>
          </a:p>
        </p:txBody>
      </p:sp>
      <p:grpSp>
        <p:nvGrpSpPr>
          <p:cNvPr id="17" name="Group 16"/>
          <p:cNvGrpSpPr/>
          <p:nvPr/>
        </p:nvGrpSpPr>
        <p:grpSpPr>
          <a:xfrm>
            <a:off x="4686501" y="3124200"/>
            <a:ext cx="681724" cy="1360380"/>
            <a:chOff x="333576" y="3124200"/>
            <a:chExt cx="681724" cy="1360380"/>
          </a:xfrm>
        </p:grpSpPr>
        <p:sp>
          <p:nvSpPr>
            <p:cNvPr id="18" name="Flowchart: Delay 17"/>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 #2</a:t>
              </a:r>
              <a:endParaRPr lang="en-US" dirty="0"/>
            </a:p>
          </p:txBody>
        </p:sp>
        <p:sp>
          <p:nvSpPr>
            <p:cNvPr id="19" name="Oval 18"/>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Cloud Callout 19"/>
          <p:cNvSpPr/>
          <p:nvPr/>
        </p:nvSpPr>
        <p:spPr>
          <a:xfrm>
            <a:off x="4759130" y="866775"/>
            <a:ext cx="4070546" cy="2581275"/>
          </a:xfrm>
          <a:prstGeom prst="cloudCallou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21" name="Group 20"/>
          <p:cNvGrpSpPr/>
          <p:nvPr/>
        </p:nvGrpSpPr>
        <p:grpSpPr>
          <a:xfrm>
            <a:off x="5440854" y="3876674"/>
            <a:ext cx="304638" cy="607905"/>
            <a:chOff x="333576" y="3124200"/>
            <a:chExt cx="681724" cy="1360380"/>
          </a:xfrm>
        </p:grpSpPr>
        <p:sp>
          <p:nvSpPr>
            <p:cNvPr id="22" name="Flowchart: Delay 21"/>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23" name="Oval 22"/>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5814206" y="3876674"/>
            <a:ext cx="304638" cy="607905"/>
            <a:chOff x="333576" y="3124200"/>
            <a:chExt cx="681724" cy="1360380"/>
          </a:xfrm>
        </p:grpSpPr>
        <p:sp>
          <p:nvSpPr>
            <p:cNvPr id="25" name="Flowchart: Delay 24"/>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endParaRPr lang="en-US" dirty="0"/>
            </a:p>
          </p:txBody>
        </p:sp>
        <p:sp>
          <p:nvSpPr>
            <p:cNvPr id="26" name="Oval 25"/>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276426" y="3124200"/>
            <a:ext cx="681724" cy="1360380"/>
            <a:chOff x="333576" y="3124200"/>
            <a:chExt cx="681724" cy="1360380"/>
          </a:xfrm>
        </p:grpSpPr>
        <p:sp>
          <p:nvSpPr>
            <p:cNvPr id="40" name="Flowchart: Delay 39"/>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 #1</a:t>
              </a:r>
              <a:endParaRPr lang="en-US" dirty="0"/>
            </a:p>
          </p:txBody>
        </p:sp>
        <p:sp>
          <p:nvSpPr>
            <p:cNvPr id="41" name="Oval 40"/>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Cloud Callout 41"/>
          <p:cNvSpPr/>
          <p:nvPr/>
        </p:nvSpPr>
        <p:spPr>
          <a:xfrm>
            <a:off x="349055" y="866775"/>
            <a:ext cx="4070546" cy="2581275"/>
          </a:xfrm>
          <a:prstGeom prst="cloudCallou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752" y="1130286"/>
            <a:ext cx="947641" cy="864870"/>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50" y="1278248"/>
            <a:ext cx="1267597" cy="664221"/>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095" y="2315150"/>
            <a:ext cx="745312"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8256" y="2314985"/>
            <a:ext cx="677994" cy="57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7" name="Straight Arrow Connector 46"/>
          <p:cNvCxnSpPr/>
          <p:nvPr/>
        </p:nvCxnSpPr>
        <p:spPr>
          <a:xfrm>
            <a:off x="2250131" y="1954661"/>
            <a:ext cx="468686" cy="471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112654" y="1816608"/>
            <a:ext cx="618355" cy="7865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702751" y="1972949"/>
            <a:ext cx="86114" cy="285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250131" y="1562721"/>
            <a:ext cx="420621" cy="47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224255" y="1848036"/>
            <a:ext cx="883456" cy="578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1395" y="2283785"/>
            <a:ext cx="745312"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Graphic 863">
            <a:extLst>
              <a:ext uri="{FF2B5EF4-FFF2-40B4-BE49-F238E27FC236}">
                <a16:creationId xmlns="" xmlns:a16="http://schemas.microsoft.com/office/drawing/2014/main" id="{5C5FF270-C151-40C1-8449-4C383F5D7086}"/>
              </a:ext>
            </a:extLst>
          </p:cNvPr>
          <p:cNvPicPr>
            <a:picLocks noChangeAspect="1"/>
          </p:cNvPicPr>
          <p:nvPr/>
        </p:nvPicPr>
        <p:blipFill>
          <a:blip r:embed="rId7">
            <a:extLst>
              <a:ext uri="{96DAC541-7B7A-43D3-8B79-37D633B846F1}">
                <asvg:svgBlip xmlns="" xmlns:asvg="http://schemas.microsoft.com/office/drawing/2016/SVG/main" r:embed="rId27"/>
              </a:ext>
            </a:extLst>
          </a:blip>
          <a:stretch>
            <a:fillRect/>
          </a:stretch>
        </p:blipFill>
        <p:spPr>
          <a:xfrm>
            <a:off x="7129138" y="1218559"/>
            <a:ext cx="604766" cy="466058"/>
          </a:xfrm>
          <a:prstGeom prst="rect">
            <a:avLst/>
          </a:prstGeom>
        </p:spPr>
      </p:pic>
      <p:grpSp>
        <p:nvGrpSpPr>
          <p:cNvPr id="69" name="Group 68">
            <a:extLst>
              <a:ext uri="{FF2B5EF4-FFF2-40B4-BE49-F238E27FC236}">
                <a16:creationId xmlns="" xmlns:a16="http://schemas.microsoft.com/office/drawing/2014/main" id="{C6E22131-236B-4DD2-BEA3-7CB37C9BFAE5}"/>
              </a:ext>
            </a:extLst>
          </p:cNvPr>
          <p:cNvGrpSpPr/>
          <p:nvPr/>
        </p:nvGrpSpPr>
        <p:grpSpPr>
          <a:xfrm>
            <a:off x="5540916" y="1251019"/>
            <a:ext cx="633537" cy="833867"/>
            <a:chOff x="1981331" y="5513816"/>
            <a:chExt cx="653468" cy="860100"/>
          </a:xfrm>
        </p:grpSpPr>
        <p:sp>
          <p:nvSpPr>
            <p:cNvPr id="70" name="Freeform 6">
              <a:extLst>
                <a:ext uri="{FF2B5EF4-FFF2-40B4-BE49-F238E27FC236}">
                  <a16:creationId xmlns="" xmlns:a16="http://schemas.microsoft.com/office/drawing/2014/main" id="{5C61AEE0-7002-42C8-90C7-DCF537DEED8C}"/>
                </a:ext>
              </a:extLst>
            </p:cNvPr>
            <p:cNvSpPr>
              <a:spLocks/>
            </p:cNvSpPr>
            <p:nvPr/>
          </p:nvSpPr>
          <p:spPr bwMode="auto">
            <a:xfrm>
              <a:off x="2456083" y="5769542"/>
              <a:ext cx="46989" cy="46989"/>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0 h 22"/>
              </a:gdLst>
              <a:ahLst/>
              <a:cxnLst>
                <a:cxn ang="0">
                  <a:pos x="T0" y="T1"/>
                </a:cxn>
                <a:cxn ang="0">
                  <a:pos x="T2" y="T3"/>
                </a:cxn>
                <a:cxn ang="0">
                  <a:pos x="T4" y="T5"/>
                </a:cxn>
                <a:cxn ang="0">
                  <a:pos x="T6" y="T7"/>
                </a:cxn>
                <a:cxn ang="0">
                  <a:pos x="T8" y="T9"/>
                </a:cxn>
                <a:cxn ang="0">
                  <a:pos x="T10" y="T11"/>
                </a:cxn>
              </a:cxnLst>
              <a:rect l="0" t="0" r="r" b="b"/>
              <a:pathLst>
                <a:path w="22" h="22">
                  <a:moveTo>
                    <a:pt x="11" y="0"/>
                  </a:moveTo>
                  <a:cubicBezTo>
                    <a:pt x="4" y="0"/>
                    <a:pt x="0" y="4"/>
                    <a:pt x="0" y="11"/>
                  </a:cubicBezTo>
                  <a:cubicBezTo>
                    <a:pt x="0" y="16"/>
                    <a:pt x="4" y="22"/>
                    <a:pt x="11" y="22"/>
                  </a:cubicBezTo>
                  <a:cubicBezTo>
                    <a:pt x="16" y="22"/>
                    <a:pt x="22" y="16"/>
                    <a:pt x="22" y="11"/>
                  </a:cubicBezTo>
                  <a:cubicBezTo>
                    <a:pt x="22" y="4"/>
                    <a:pt x="16" y="0"/>
                    <a:pt x="11" y="0"/>
                  </a:cubicBezTo>
                  <a:cubicBezTo>
                    <a:pt x="11" y="0"/>
                    <a:pt x="11" y="0"/>
                    <a:pt x="11" y="0"/>
                  </a:cubicBezTo>
                </a:path>
              </a:pathLst>
            </a:custGeom>
            <a:solidFill>
              <a:schemeClr val="tx1"/>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1" name="Freeform 8">
              <a:extLst>
                <a:ext uri="{FF2B5EF4-FFF2-40B4-BE49-F238E27FC236}">
                  <a16:creationId xmlns="" xmlns:a16="http://schemas.microsoft.com/office/drawing/2014/main" id="{D50F7D1E-7586-4167-9493-C4EC9A36BA97}"/>
                </a:ext>
              </a:extLst>
            </p:cNvPr>
            <p:cNvSpPr>
              <a:spLocks/>
            </p:cNvSpPr>
            <p:nvPr/>
          </p:nvSpPr>
          <p:spPr bwMode="auto">
            <a:xfrm>
              <a:off x="2462565" y="5608365"/>
              <a:ext cx="16203" cy="157170"/>
            </a:xfrm>
            <a:custGeom>
              <a:avLst/>
              <a:gdLst>
                <a:gd name="T0" fmla="*/ 8 w 8"/>
                <a:gd name="T1" fmla="*/ 0 h 73"/>
                <a:gd name="T2" fmla="*/ 0 w 8"/>
                <a:gd name="T3" fmla="*/ 51 h 73"/>
                <a:gd name="T4" fmla="*/ 7 w 8"/>
                <a:gd name="T5" fmla="*/ 73 h 73"/>
                <a:gd name="T6" fmla="*/ 8 w 8"/>
                <a:gd name="T7" fmla="*/ 73 h 73"/>
                <a:gd name="T8" fmla="*/ 8 w 8"/>
                <a:gd name="T9" fmla="*/ 0 h 73"/>
              </a:gdLst>
              <a:ahLst/>
              <a:cxnLst>
                <a:cxn ang="0">
                  <a:pos x="T0" y="T1"/>
                </a:cxn>
                <a:cxn ang="0">
                  <a:pos x="T2" y="T3"/>
                </a:cxn>
                <a:cxn ang="0">
                  <a:pos x="T4" y="T5"/>
                </a:cxn>
                <a:cxn ang="0">
                  <a:pos x="T6" y="T7"/>
                </a:cxn>
                <a:cxn ang="0">
                  <a:pos x="T8" y="T9"/>
                </a:cxn>
              </a:cxnLst>
              <a:rect l="0" t="0" r="r" b="b"/>
              <a:pathLst>
                <a:path w="8" h="73">
                  <a:moveTo>
                    <a:pt x="8" y="0"/>
                  </a:moveTo>
                  <a:cubicBezTo>
                    <a:pt x="0" y="51"/>
                    <a:pt x="0" y="51"/>
                    <a:pt x="0" y="51"/>
                  </a:cubicBezTo>
                  <a:cubicBezTo>
                    <a:pt x="4" y="58"/>
                    <a:pt x="7" y="65"/>
                    <a:pt x="7" y="73"/>
                  </a:cubicBezTo>
                  <a:cubicBezTo>
                    <a:pt x="8" y="73"/>
                    <a:pt x="8" y="73"/>
                    <a:pt x="8" y="73"/>
                  </a:cubicBezTo>
                  <a:cubicBezTo>
                    <a:pt x="8" y="0"/>
                    <a:pt x="8" y="0"/>
                    <a:pt x="8" y="0"/>
                  </a:cubicBezTo>
                </a:path>
              </a:pathLst>
            </a:custGeom>
            <a:solidFill>
              <a:schemeClr val="tx1"/>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2" name="Freeform 10">
              <a:extLst>
                <a:ext uri="{FF2B5EF4-FFF2-40B4-BE49-F238E27FC236}">
                  <a16:creationId xmlns="" xmlns:a16="http://schemas.microsoft.com/office/drawing/2014/main" id="{E11A3A8A-10E2-4626-AE6E-D321C1FAB16B}"/>
                </a:ext>
              </a:extLst>
            </p:cNvPr>
            <p:cNvSpPr>
              <a:spLocks/>
            </p:cNvSpPr>
            <p:nvPr/>
          </p:nvSpPr>
          <p:spPr bwMode="auto">
            <a:xfrm>
              <a:off x="2498693" y="5795948"/>
              <a:ext cx="136106" cy="84256"/>
            </a:xfrm>
            <a:custGeom>
              <a:avLst/>
              <a:gdLst>
                <a:gd name="T0" fmla="*/ 0 w 63"/>
                <a:gd name="T1" fmla="*/ 0 h 39"/>
                <a:gd name="T2" fmla="*/ 0 w 63"/>
                <a:gd name="T3" fmla="*/ 3 h 39"/>
                <a:gd name="T4" fmla="*/ 63 w 63"/>
                <a:gd name="T5" fmla="*/ 39 h 39"/>
                <a:gd name="T6" fmla="*/ 22 w 63"/>
                <a:gd name="T7" fmla="*/ 6 h 39"/>
                <a:gd name="T8" fmla="*/ 19 w 63"/>
                <a:gd name="T9" fmla="*/ 6 h 39"/>
                <a:gd name="T10" fmla="*/ 0 w 63"/>
                <a:gd name="T11" fmla="*/ 0 h 39"/>
              </a:gdLst>
              <a:ahLst/>
              <a:cxnLst>
                <a:cxn ang="0">
                  <a:pos x="T0" y="T1"/>
                </a:cxn>
                <a:cxn ang="0">
                  <a:pos x="T2" y="T3"/>
                </a:cxn>
                <a:cxn ang="0">
                  <a:pos x="T4" y="T5"/>
                </a:cxn>
                <a:cxn ang="0">
                  <a:pos x="T6" y="T7"/>
                </a:cxn>
                <a:cxn ang="0">
                  <a:pos x="T8" y="T9"/>
                </a:cxn>
                <a:cxn ang="0">
                  <a:pos x="T10" y="T11"/>
                </a:cxn>
              </a:cxnLst>
              <a:rect l="0" t="0" r="r" b="b"/>
              <a:pathLst>
                <a:path w="63" h="39">
                  <a:moveTo>
                    <a:pt x="0" y="0"/>
                  </a:moveTo>
                  <a:cubicBezTo>
                    <a:pt x="0" y="3"/>
                    <a:pt x="0" y="3"/>
                    <a:pt x="0" y="3"/>
                  </a:cubicBezTo>
                  <a:cubicBezTo>
                    <a:pt x="63" y="39"/>
                    <a:pt x="63" y="39"/>
                    <a:pt x="63" y="39"/>
                  </a:cubicBezTo>
                  <a:cubicBezTo>
                    <a:pt x="22" y="6"/>
                    <a:pt x="22" y="6"/>
                    <a:pt x="22" y="6"/>
                  </a:cubicBezTo>
                  <a:cubicBezTo>
                    <a:pt x="21" y="6"/>
                    <a:pt x="21" y="6"/>
                    <a:pt x="19" y="6"/>
                  </a:cubicBezTo>
                  <a:cubicBezTo>
                    <a:pt x="13" y="6"/>
                    <a:pt x="7" y="4"/>
                    <a:pt x="0" y="0"/>
                  </a:cubicBezTo>
                </a:path>
              </a:pathLst>
            </a:custGeom>
            <a:solidFill>
              <a:schemeClr val="tx1"/>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3" name="Freeform 12">
              <a:extLst>
                <a:ext uri="{FF2B5EF4-FFF2-40B4-BE49-F238E27FC236}">
                  <a16:creationId xmlns="" xmlns:a16="http://schemas.microsoft.com/office/drawing/2014/main" id="{1255E073-C25C-4974-8A7C-F31A7ED780E9}"/>
                </a:ext>
              </a:extLst>
            </p:cNvPr>
            <p:cNvSpPr>
              <a:spLocks/>
            </p:cNvSpPr>
            <p:nvPr/>
          </p:nvSpPr>
          <p:spPr bwMode="auto">
            <a:xfrm>
              <a:off x="2317875" y="5795948"/>
              <a:ext cx="142588" cy="81015"/>
            </a:xfrm>
            <a:custGeom>
              <a:avLst/>
              <a:gdLst>
                <a:gd name="T0" fmla="*/ 64 w 66"/>
                <a:gd name="T1" fmla="*/ 0 h 37"/>
                <a:gd name="T2" fmla="*/ 0 w 66"/>
                <a:gd name="T3" fmla="*/ 37 h 37"/>
                <a:gd name="T4" fmla="*/ 51 w 66"/>
                <a:gd name="T5" fmla="*/ 18 h 37"/>
                <a:gd name="T6" fmla="*/ 66 w 66"/>
                <a:gd name="T7" fmla="*/ 2 h 37"/>
                <a:gd name="T8" fmla="*/ 64 w 66"/>
                <a:gd name="T9" fmla="*/ 0 h 37"/>
              </a:gdLst>
              <a:ahLst/>
              <a:cxnLst>
                <a:cxn ang="0">
                  <a:pos x="T0" y="T1"/>
                </a:cxn>
                <a:cxn ang="0">
                  <a:pos x="T2" y="T3"/>
                </a:cxn>
                <a:cxn ang="0">
                  <a:pos x="T4" y="T5"/>
                </a:cxn>
                <a:cxn ang="0">
                  <a:pos x="T6" y="T7"/>
                </a:cxn>
                <a:cxn ang="0">
                  <a:pos x="T8" y="T9"/>
                </a:cxn>
              </a:cxnLst>
              <a:rect l="0" t="0" r="r" b="b"/>
              <a:pathLst>
                <a:path w="66" h="37">
                  <a:moveTo>
                    <a:pt x="64" y="0"/>
                  </a:moveTo>
                  <a:cubicBezTo>
                    <a:pt x="0" y="37"/>
                    <a:pt x="0" y="37"/>
                    <a:pt x="0" y="37"/>
                  </a:cubicBezTo>
                  <a:cubicBezTo>
                    <a:pt x="51" y="18"/>
                    <a:pt x="51" y="18"/>
                    <a:pt x="51" y="18"/>
                  </a:cubicBezTo>
                  <a:cubicBezTo>
                    <a:pt x="53" y="13"/>
                    <a:pt x="59" y="6"/>
                    <a:pt x="66" y="2"/>
                  </a:cubicBezTo>
                  <a:cubicBezTo>
                    <a:pt x="64" y="0"/>
                    <a:pt x="64" y="0"/>
                    <a:pt x="64" y="0"/>
                  </a:cubicBezTo>
                </a:path>
              </a:pathLst>
            </a:custGeom>
            <a:solidFill>
              <a:schemeClr val="tx1"/>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4" name="Freeform 14">
              <a:extLst>
                <a:ext uri="{FF2B5EF4-FFF2-40B4-BE49-F238E27FC236}">
                  <a16:creationId xmlns="" xmlns:a16="http://schemas.microsoft.com/office/drawing/2014/main" id="{6291E469-0749-419B-8E34-008C8010339C}"/>
                </a:ext>
              </a:extLst>
            </p:cNvPr>
            <p:cNvSpPr>
              <a:spLocks/>
            </p:cNvSpPr>
            <p:nvPr/>
          </p:nvSpPr>
          <p:spPr bwMode="auto">
            <a:xfrm>
              <a:off x="2464185" y="5842455"/>
              <a:ext cx="24305" cy="268971"/>
            </a:xfrm>
            <a:custGeom>
              <a:avLst/>
              <a:gdLst>
                <a:gd name="T0" fmla="*/ 11 w 15"/>
                <a:gd name="T1" fmla="*/ 0 h 166"/>
                <a:gd name="T2" fmla="*/ 5 w 15"/>
                <a:gd name="T3" fmla="*/ 0 h 166"/>
                <a:gd name="T4" fmla="*/ 0 w 15"/>
                <a:gd name="T5" fmla="*/ 166 h 166"/>
                <a:gd name="T6" fmla="*/ 15 w 15"/>
                <a:gd name="T7" fmla="*/ 166 h 166"/>
                <a:gd name="T8" fmla="*/ 11 w 15"/>
                <a:gd name="T9" fmla="*/ 0 h 166"/>
                <a:gd name="T10" fmla="*/ 11 w 15"/>
                <a:gd name="T11" fmla="*/ 0 h 166"/>
              </a:gdLst>
              <a:ahLst/>
              <a:cxnLst>
                <a:cxn ang="0">
                  <a:pos x="T0" y="T1"/>
                </a:cxn>
                <a:cxn ang="0">
                  <a:pos x="T2" y="T3"/>
                </a:cxn>
                <a:cxn ang="0">
                  <a:pos x="T4" y="T5"/>
                </a:cxn>
                <a:cxn ang="0">
                  <a:pos x="T6" y="T7"/>
                </a:cxn>
                <a:cxn ang="0">
                  <a:pos x="T8" y="T9"/>
                </a:cxn>
                <a:cxn ang="0">
                  <a:pos x="T10" y="T11"/>
                </a:cxn>
              </a:cxnLst>
              <a:rect l="0" t="0" r="r" b="b"/>
              <a:pathLst>
                <a:path w="15" h="166">
                  <a:moveTo>
                    <a:pt x="11" y="0"/>
                  </a:moveTo>
                  <a:lnTo>
                    <a:pt x="5" y="0"/>
                  </a:lnTo>
                  <a:lnTo>
                    <a:pt x="0" y="166"/>
                  </a:lnTo>
                  <a:lnTo>
                    <a:pt x="15" y="166"/>
                  </a:lnTo>
                  <a:lnTo>
                    <a:pt x="11" y="0"/>
                  </a:lnTo>
                  <a:lnTo>
                    <a:pt x="11" y="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Freeform 15">
              <a:extLst>
                <a:ext uri="{FF2B5EF4-FFF2-40B4-BE49-F238E27FC236}">
                  <a16:creationId xmlns="" xmlns:a16="http://schemas.microsoft.com/office/drawing/2014/main" id="{84F2A859-D9B2-4A95-9D01-36027EBBEDC9}"/>
                </a:ext>
              </a:extLst>
            </p:cNvPr>
            <p:cNvSpPr>
              <a:spLocks/>
            </p:cNvSpPr>
            <p:nvPr/>
          </p:nvSpPr>
          <p:spPr bwMode="auto">
            <a:xfrm>
              <a:off x="2464185" y="5842455"/>
              <a:ext cx="24305" cy="268971"/>
            </a:xfrm>
            <a:custGeom>
              <a:avLst/>
              <a:gdLst>
                <a:gd name="T0" fmla="*/ 11 w 15"/>
                <a:gd name="T1" fmla="*/ 0 h 166"/>
                <a:gd name="T2" fmla="*/ 5 w 15"/>
                <a:gd name="T3" fmla="*/ 0 h 166"/>
                <a:gd name="T4" fmla="*/ 0 w 15"/>
                <a:gd name="T5" fmla="*/ 166 h 166"/>
                <a:gd name="T6" fmla="*/ 15 w 15"/>
                <a:gd name="T7" fmla="*/ 166 h 166"/>
                <a:gd name="T8" fmla="*/ 11 w 15"/>
                <a:gd name="T9" fmla="*/ 0 h 166"/>
                <a:gd name="T10" fmla="*/ 11 w 15"/>
                <a:gd name="T11" fmla="*/ 0 h 166"/>
              </a:gdLst>
              <a:ahLst/>
              <a:cxnLst>
                <a:cxn ang="0">
                  <a:pos x="T0" y="T1"/>
                </a:cxn>
                <a:cxn ang="0">
                  <a:pos x="T2" y="T3"/>
                </a:cxn>
                <a:cxn ang="0">
                  <a:pos x="T4" y="T5"/>
                </a:cxn>
                <a:cxn ang="0">
                  <a:pos x="T6" y="T7"/>
                </a:cxn>
                <a:cxn ang="0">
                  <a:pos x="T8" y="T9"/>
                </a:cxn>
                <a:cxn ang="0">
                  <a:pos x="T10" y="T11"/>
                </a:cxn>
              </a:cxnLst>
              <a:rect l="0" t="0" r="r" b="b"/>
              <a:pathLst>
                <a:path w="15" h="166">
                  <a:moveTo>
                    <a:pt x="11" y="0"/>
                  </a:moveTo>
                  <a:lnTo>
                    <a:pt x="5" y="0"/>
                  </a:lnTo>
                  <a:lnTo>
                    <a:pt x="0" y="166"/>
                  </a:lnTo>
                  <a:lnTo>
                    <a:pt x="15" y="166"/>
                  </a:lnTo>
                  <a:lnTo>
                    <a:pt x="11" y="0"/>
                  </a:lnTo>
                  <a:lnTo>
                    <a:pt x="11" y="0"/>
                  </a:lnTo>
                  <a:close/>
                </a:path>
              </a:pathLst>
            </a:custGeom>
            <a:solidFill>
              <a:schemeClr val="tx1"/>
            </a:solidFill>
            <a:ln w="1588" cap="rnd">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16">
              <a:extLst>
                <a:ext uri="{FF2B5EF4-FFF2-40B4-BE49-F238E27FC236}">
                  <a16:creationId xmlns="" xmlns:a16="http://schemas.microsoft.com/office/drawing/2014/main" id="{07730C5C-11D4-4420-9384-420FB7C8304F}"/>
                </a:ext>
              </a:extLst>
            </p:cNvPr>
            <p:cNvSpPr>
              <a:spLocks/>
            </p:cNvSpPr>
            <p:nvPr/>
          </p:nvSpPr>
          <p:spPr bwMode="auto">
            <a:xfrm>
              <a:off x="2464185" y="5842455"/>
              <a:ext cx="24305" cy="268971"/>
            </a:xfrm>
            <a:custGeom>
              <a:avLst/>
              <a:gdLst>
                <a:gd name="T0" fmla="*/ 11 w 15"/>
                <a:gd name="T1" fmla="*/ 0 h 166"/>
                <a:gd name="T2" fmla="*/ 5 w 15"/>
                <a:gd name="T3" fmla="*/ 0 h 166"/>
                <a:gd name="T4" fmla="*/ 0 w 15"/>
                <a:gd name="T5" fmla="*/ 166 h 166"/>
                <a:gd name="T6" fmla="*/ 15 w 15"/>
                <a:gd name="T7" fmla="*/ 166 h 166"/>
                <a:gd name="T8" fmla="*/ 11 w 15"/>
                <a:gd name="T9" fmla="*/ 0 h 166"/>
              </a:gdLst>
              <a:ahLst/>
              <a:cxnLst>
                <a:cxn ang="0">
                  <a:pos x="T0" y="T1"/>
                </a:cxn>
                <a:cxn ang="0">
                  <a:pos x="T2" y="T3"/>
                </a:cxn>
                <a:cxn ang="0">
                  <a:pos x="T4" y="T5"/>
                </a:cxn>
                <a:cxn ang="0">
                  <a:pos x="T6" y="T7"/>
                </a:cxn>
                <a:cxn ang="0">
                  <a:pos x="T8" y="T9"/>
                </a:cxn>
              </a:cxnLst>
              <a:rect l="0" t="0" r="r" b="b"/>
              <a:pathLst>
                <a:path w="15" h="166">
                  <a:moveTo>
                    <a:pt x="11" y="0"/>
                  </a:moveTo>
                  <a:lnTo>
                    <a:pt x="5" y="0"/>
                  </a:lnTo>
                  <a:lnTo>
                    <a:pt x="0" y="166"/>
                  </a:lnTo>
                  <a:lnTo>
                    <a:pt x="15" y="166"/>
                  </a:lnTo>
                  <a:lnTo>
                    <a:pt x="11" y="0"/>
                  </a:lnTo>
                </a:path>
              </a:pathLst>
            </a:custGeom>
            <a:solidFill>
              <a:schemeClr val="tx1"/>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7" name="Freeform 17">
              <a:extLst>
                <a:ext uri="{FF2B5EF4-FFF2-40B4-BE49-F238E27FC236}">
                  <a16:creationId xmlns="" xmlns:a16="http://schemas.microsoft.com/office/drawing/2014/main" id="{F951A8B4-F0C1-4A98-ABA3-B923115474FA}"/>
                </a:ext>
              </a:extLst>
            </p:cNvPr>
            <p:cNvSpPr>
              <a:spLocks noEditPoints="1"/>
            </p:cNvSpPr>
            <p:nvPr/>
          </p:nvSpPr>
          <p:spPr bwMode="auto">
            <a:xfrm>
              <a:off x="2456083" y="5834354"/>
              <a:ext cx="40508" cy="285174"/>
            </a:xfrm>
            <a:custGeom>
              <a:avLst/>
              <a:gdLst>
                <a:gd name="T0" fmla="*/ 8 w 19"/>
                <a:gd name="T1" fmla="*/ 4 h 132"/>
                <a:gd name="T2" fmla="*/ 12 w 19"/>
                <a:gd name="T3" fmla="*/ 4 h 132"/>
                <a:gd name="T4" fmla="*/ 15 w 19"/>
                <a:gd name="T5" fmla="*/ 128 h 132"/>
                <a:gd name="T6" fmla="*/ 4 w 19"/>
                <a:gd name="T7" fmla="*/ 128 h 132"/>
                <a:gd name="T8" fmla="*/ 8 w 19"/>
                <a:gd name="T9" fmla="*/ 4 h 132"/>
                <a:gd name="T10" fmla="*/ 14 w 19"/>
                <a:gd name="T11" fmla="*/ 0 h 132"/>
                <a:gd name="T12" fmla="*/ 6 w 19"/>
                <a:gd name="T13" fmla="*/ 0 h 132"/>
                <a:gd name="T14" fmla="*/ 4 w 19"/>
                <a:gd name="T15" fmla="*/ 1 h 132"/>
                <a:gd name="T16" fmla="*/ 4 w 19"/>
                <a:gd name="T17" fmla="*/ 1 h 132"/>
                <a:gd name="T18" fmla="*/ 0 w 19"/>
                <a:gd name="T19" fmla="*/ 129 h 132"/>
                <a:gd name="T20" fmla="*/ 0 w 19"/>
                <a:gd name="T21" fmla="*/ 131 h 132"/>
                <a:gd name="T22" fmla="*/ 1 w 19"/>
                <a:gd name="T23" fmla="*/ 132 h 132"/>
                <a:gd name="T24" fmla="*/ 18 w 19"/>
                <a:gd name="T25" fmla="*/ 132 h 132"/>
                <a:gd name="T26" fmla="*/ 19 w 19"/>
                <a:gd name="T27" fmla="*/ 131 h 132"/>
                <a:gd name="T28" fmla="*/ 19 w 19"/>
                <a:gd name="T29" fmla="*/ 129 h 132"/>
                <a:gd name="T30" fmla="*/ 15 w 19"/>
                <a:gd name="T31" fmla="*/ 1 h 132"/>
                <a:gd name="T32" fmla="*/ 14 w 19"/>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2">
                  <a:moveTo>
                    <a:pt x="8" y="4"/>
                  </a:moveTo>
                  <a:cubicBezTo>
                    <a:pt x="12" y="4"/>
                    <a:pt x="12" y="4"/>
                    <a:pt x="12" y="4"/>
                  </a:cubicBezTo>
                  <a:cubicBezTo>
                    <a:pt x="15" y="128"/>
                    <a:pt x="15" y="128"/>
                    <a:pt x="15" y="128"/>
                  </a:cubicBezTo>
                  <a:cubicBezTo>
                    <a:pt x="4" y="128"/>
                    <a:pt x="4" y="128"/>
                    <a:pt x="4" y="128"/>
                  </a:cubicBezTo>
                  <a:cubicBezTo>
                    <a:pt x="8" y="4"/>
                    <a:pt x="8" y="4"/>
                    <a:pt x="8" y="4"/>
                  </a:cubicBezTo>
                  <a:moveTo>
                    <a:pt x="14" y="0"/>
                  </a:moveTo>
                  <a:cubicBezTo>
                    <a:pt x="6" y="0"/>
                    <a:pt x="6" y="0"/>
                    <a:pt x="6" y="0"/>
                  </a:cubicBezTo>
                  <a:cubicBezTo>
                    <a:pt x="6" y="0"/>
                    <a:pt x="4" y="0"/>
                    <a:pt x="4" y="1"/>
                  </a:cubicBezTo>
                  <a:cubicBezTo>
                    <a:pt x="4" y="1"/>
                    <a:pt x="4" y="1"/>
                    <a:pt x="4" y="1"/>
                  </a:cubicBezTo>
                  <a:cubicBezTo>
                    <a:pt x="0" y="129"/>
                    <a:pt x="0" y="129"/>
                    <a:pt x="0" y="129"/>
                  </a:cubicBezTo>
                  <a:cubicBezTo>
                    <a:pt x="0" y="131"/>
                    <a:pt x="0" y="131"/>
                    <a:pt x="0" y="131"/>
                  </a:cubicBezTo>
                  <a:cubicBezTo>
                    <a:pt x="1" y="131"/>
                    <a:pt x="1" y="132"/>
                    <a:pt x="1" y="132"/>
                  </a:cubicBezTo>
                  <a:cubicBezTo>
                    <a:pt x="18" y="132"/>
                    <a:pt x="18" y="132"/>
                    <a:pt x="18" y="132"/>
                  </a:cubicBezTo>
                  <a:cubicBezTo>
                    <a:pt x="19" y="131"/>
                    <a:pt x="19" y="131"/>
                    <a:pt x="19" y="131"/>
                  </a:cubicBezTo>
                  <a:cubicBezTo>
                    <a:pt x="19" y="129"/>
                    <a:pt x="19" y="129"/>
                    <a:pt x="19" y="129"/>
                  </a:cubicBezTo>
                  <a:cubicBezTo>
                    <a:pt x="15" y="1"/>
                    <a:pt x="15" y="1"/>
                    <a:pt x="15" y="1"/>
                  </a:cubicBezTo>
                  <a:cubicBezTo>
                    <a:pt x="15" y="0"/>
                    <a:pt x="15" y="0"/>
                    <a:pt x="14" y="0"/>
                  </a:cubicBezTo>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Freeform 18">
              <a:extLst>
                <a:ext uri="{FF2B5EF4-FFF2-40B4-BE49-F238E27FC236}">
                  <a16:creationId xmlns="" xmlns:a16="http://schemas.microsoft.com/office/drawing/2014/main" id="{CCD5136B-3BE1-4419-930B-76224480B474}"/>
                </a:ext>
              </a:extLst>
            </p:cNvPr>
            <p:cNvSpPr>
              <a:spLocks/>
            </p:cNvSpPr>
            <p:nvPr/>
          </p:nvSpPr>
          <p:spPr bwMode="auto">
            <a:xfrm>
              <a:off x="2257277" y="5829493"/>
              <a:ext cx="90245" cy="86483"/>
            </a:xfrm>
            <a:custGeom>
              <a:avLst/>
              <a:gdLst>
                <a:gd name="T0" fmla="*/ 8 w 18"/>
                <a:gd name="T1" fmla="*/ 0 h 17"/>
                <a:gd name="T2" fmla="*/ 18 w 18"/>
                <a:gd name="T3" fmla="*/ 9 h 17"/>
                <a:gd name="T4" fmla="*/ 8 w 18"/>
                <a:gd name="T5" fmla="*/ 17 h 17"/>
                <a:gd name="T6" fmla="*/ 0 w 18"/>
                <a:gd name="T7" fmla="*/ 9 h 17"/>
                <a:gd name="T8" fmla="*/ 8 w 18"/>
                <a:gd name="T9" fmla="*/ 0 h 17"/>
              </a:gdLst>
              <a:ahLst/>
              <a:cxnLst>
                <a:cxn ang="0">
                  <a:pos x="T0" y="T1"/>
                </a:cxn>
                <a:cxn ang="0">
                  <a:pos x="T2" y="T3"/>
                </a:cxn>
                <a:cxn ang="0">
                  <a:pos x="T4" y="T5"/>
                </a:cxn>
                <a:cxn ang="0">
                  <a:pos x="T6" y="T7"/>
                </a:cxn>
                <a:cxn ang="0">
                  <a:pos x="T8" y="T9"/>
                </a:cxn>
              </a:cxnLst>
              <a:rect l="0" t="0" r="r" b="b"/>
              <a:pathLst>
                <a:path w="18" h="17">
                  <a:moveTo>
                    <a:pt x="8" y="0"/>
                  </a:moveTo>
                  <a:cubicBezTo>
                    <a:pt x="14" y="0"/>
                    <a:pt x="18" y="4"/>
                    <a:pt x="18" y="9"/>
                  </a:cubicBezTo>
                  <a:cubicBezTo>
                    <a:pt x="18" y="13"/>
                    <a:pt x="14" y="17"/>
                    <a:pt x="8" y="17"/>
                  </a:cubicBezTo>
                  <a:cubicBezTo>
                    <a:pt x="4" y="17"/>
                    <a:pt x="0" y="13"/>
                    <a:pt x="0" y="9"/>
                  </a:cubicBezTo>
                  <a:cubicBezTo>
                    <a:pt x="0" y="4"/>
                    <a:pt x="4" y="0"/>
                    <a:pt x="8" y="0"/>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Oval 19">
              <a:extLst>
                <a:ext uri="{FF2B5EF4-FFF2-40B4-BE49-F238E27FC236}">
                  <a16:creationId xmlns="" xmlns:a16="http://schemas.microsoft.com/office/drawing/2014/main" id="{4CC3F60D-85B3-47D7-8F29-B1670237F781}"/>
                </a:ext>
              </a:extLst>
            </p:cNvPr>
            <p:cNvSpPr>
              <a:spLocks noChangeArrowheads="1"/>
            </p:cNvSpPr>
            <p:nvPr/>
          </p:nvSpPr>
          <p:spPr bwMode="auto">
            <a:xfrm>
              <a:off x="2260025" y="5831113"/>
              <a:ext cx="87497" cy="85876"/>
            </a:xfrm>
            <a:prstGeom prst="chord">
              <a:avLst>
                <a:gd name="adj1" fmla="val 7397068"/>
                <a:gd name="adj2" fmla="val 18594858"/>
              </a:avLst>
            </a:prstGeom>
            <a:solidFill>
              <a:srgbClr val="A0CEC6"/>
            </a:solidFill>
            <a:ln w="9525">
              <a:noFill/>
              <a:round/>
              <a:headEnd/>
              <a:tailEnd/>
            </a:ln>
            <a:effectLs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80" name="Freeform 20">
              <a:extLst>
                <a:ext uri="{FF2B5EF4-FFF2-40B4-BE49-F238E27FC236}">
                  <a16:creationId xmlns="" xmlns:a16="http://schemas.microsoft.com/office/drawing/2014/main" id="{8472FEA5-7A38-47CD-A51B-76888BD2E6D0}"/>
                </a:ext>
              </a:extLst>
            </p:cNvPr>
            <p:cNvSpPr>
              <a:spLocks/>
            </p:cNvSpPr>
            <p:nvPr/>
          </p:nvSpPr>
          <p:spPr bwMode="auto">
            <a:xfrm>
              <a:off x="2250303" y="5823012"/>
              <a:ext cx="100459" cy="100459"/>
            </a:xfrm>
            <a:custGeom>
              <a:avLst/>
              <a:gdLst>
                <a:gd name="T0" fmla="*/ 23 w 46"/>
                <a:gd name="T1" fmla="*/ 4 h 46"/>
                <a:gd name="T2" fmla="*/ 23 w 46"/>
                <a:gd name="T3" fmla="*/ 6 h 46"/>
                <a:gd name="T4" fmla="*/ 41 w 46"/>
                <a:gd name="T5" fmla="*/ 23 h 46"/>
                <a:gd name="T6" fmla="*/ 23 w 46"/>
                <a:gd name="T7" fmla="*/ 40 h 46"/>
                <a:gd name="T8" fmla="*/ 7 w 46"/>
                <a:gd name="T9" fmla="*/ 23 h 46"/>
                <a:gd name="T10" fmla="*/ 23 w 46"/>
                <a:gd name="T11" fmla="*/ 6 h 46"/>
                <a:gd name="T12" fmla="*/ 23 w 46"/>
                <a:gd name="T13" fmla="*/ 4 h 46"/>
                <a:gd name="T14" fmla="*/ 23 w 46"/>
                <a:gd name="T15" fmla="*/ 0 h 46"/>
                <a:gd name="T16" fmla="*/ 0 w 46"/>
                <a:gd name="T17" fmla="*/ 23 h 46"/>
                <a:gd name="T18" fmla="*/ 23 w 46"/>
                <a:gd name="T19" fmla="*/ 46 h 46"/>
                <a:gd name="T20" fmla="*/ 46 w 46"/>
                <a:gd name="T21" fmla="*/ 23 h 46"/>
                <a:gd name="T22" fmla="*/ 23 w 46"/>
                <a:gd name="T23" fmla="*/ 0 h 46"/>
                <a:gd name="T24" fmla="*/ 23 w 46"/>
                <a:gd name="T2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23" y="4"/>
                  </a:moveTo>
                  <a:cubicBezTo>
                    <a:pt x="23" y="6"/>
                    <a:pt x="23" y="6"/>
                    <a:pt x="23" y="6"/>
                  </a:cubicBezTo>
                  <a:cubicBezTo>
                    <a:pt x="33" y="6"/>
                    <a:pt x="41" y="13"/>
                    <a:pt x="41" y="23"/>
                  </a:cubicBezTo>
                  <a:cubicBezTo>
                    <a:pt x="41" y="32"/>
                    <a:pt x="33" y="40"/>
                    <a:pt x="23" y="40"/>
                  </a:cubicBezTo>
                  <a:cubicBezTo>
                    <a:pt x="14" y="40"/>
                    <a:pt x="7" y="32"/>
                    <a:pt x="7" y="23"/>
                  </a:cubicBezTo>
                  <a:cubicBezTo>
                    <a:pt x="7" y="13"/>
                    <a:pt x="14" y="6"/>
                    <a:pt x="23" y="6"/>
                  </a:cubicBezTo>
                  <a:cubicBezTo>
                    <a:pt x="23" y="4"/>
                    <a:pt x="23" y="4"/>
                    <a:pt x="23" y="4"/>
                  </a:cubicBezTo>
                  <a:cubicBezTo>
                    <a:pt x="23" y="0"/>
                    <a:pt x="23" y="0"/>
                    <a:pt x="23" y="0"/>
                  </a:cubicBezTo>
                  <a:cubicBezTo>
                    <a:pt x="11" y="0"/>
                    <a:pt x="0" y="10"/>
                    <a:pt x="0" y="23"/>
                  </a:cubicBezTo>
                  <a:cubicBezTo>
                    <a:pt x="0" y="36"/>
                    <a:pt x="11" y="46"/>
                    <a:pt x="23" y="46"/>
                  </a:cubicBezTo>
                  <a:cubicBezTo>
                    <a:pt x="37" y="46"/>
                    <a:pt x="46" y="36"/>
                    <a:pt x="46" y="23"/>
                  </a:cubicBezTo>
                  <a:cubicBezTo>
                    <a:pt x="46" y="10"/>
                    <a:pt x="37" y="0"/>
                    <a:pt x="23" y="0"/>
                  </a:cubicBezTo>
                  <a:lnTo>
                    <a:pt x="23" y="4"/>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21">
              <a:extLst>
                <a:ext uri="{FF2B5EF4-FFF2-40B4-BE49-F238E27FC236}">
                  <a16:creationId xmlns="" xmlns:a16="http://schemas.microsoft.com/office/drawing/2014/main" id="{3FCA6870-AEAC-4276-8C79-7B6A38FEB0F1}"/>
                </a:ext>
              </a:extLst>
            </p:cNvPr>
            <p:cNvSpPr>
              <a:spLocks/>
            </p:cNvSpPr>
            <p:nvPr/>
          </p:nvSpPr>
          <p:spPr bwMode="auto">
            <a:xfrm>
              <a:off x="2267542" y="5513816"/>
              <a:ext cx="45369" cy="319201"/>
            </a:xfrm>
            <a:custGeom>
              <a:avLst/>
              <a:gdLst>
                <a:gd name="T0" fmla="*/ 11 w 21"/>
                <a:gd name="T1" fmla="*/ 147 h 147"/>
                <a:gd name="T2" fmla="*/ 11 w 21"/>
                <a:gd name="T3" fmla="*/ 147 h 147"/>
                <a:gd name="T4" fmla="*/ 21 w 21"/>
                <a:gd name="T5" fmla="*/ 147 h 147"/>
                <a:gd name="T6" fmla="*/ 21 w 21"/>
                <a:gd name="T7" fmla="*/ 0 h 147"/>
                <a:gd name="T8" fmla="*/ 19 w 21"/>
                <a:gd name="T9" fmla="*/ 0 h 147"/>
                <a:gd name="T10" fmla="*/ 0 w 21"/>
                <a:gd name="T11" fmla="*/ 113 h 147"/>
                <a:gd name="T12" fmla="*/ 11 w 21"/>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21" h="147">
                  <a:moveTo>
                    <a:pt x="11" y="147"/>
                  </a:moveTo>
                  <a:cubicBezTo>
                    <a:pt x="11" y="147"/>
                    <a:pt x="11" y="147"/>
                    <a:pt x="11" y="147"/>
                  </a:cubicBezTo>
                  <a:cubicBezTo>
                    <a:pt x="21" y="147"/>
                    <a:pt x="21" y="147"/>
                    <a:pt x="21" y="147"/>
                  </a:cubicBezTo>
                  <a:cubicBezTo>
                    <a:pt x="21" y="0"/>
                    <a:pt x="21" y="0"/>
                    <a:pt x="21" y="0"/>
                  </a:cubicBezTo>
                  <a:cubicBezTo>
                    <a:pt x="19" y="0"/>
                    <a:pt x="19" y="0"/>
                    <a:pt x="19" y="0"/>
                  </a:cubicBezTo>
                  <a:cubicBezTo>
                    <a:pt x="0" y="113"/>
                    <a:pt x="0" y="113"/>
                    <a:pt x="0" y="113"/>
                  </a:cubicBezTo>
                  <a:cubicBezTo>
                    <a:pt x="7" y="123"/>
                    <a:pt x="11" y="135"/>
                    <a:pt x="11" y="147"/>
                  </a:cubicBezTo>
                  <a:close/>
                </a:path>
              </a:pathLst>
            </a:custGeom>
            <a:no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2" name="Freeform 23">
              <a:extLst>
                <a:ext uri="{FF2B5EF4-FFF2-40B4-BE49-F238E27FC236}">
                  <a16:creationId xmlns="" xmlns:a16="http://schemas.microsoft.com/office/drawing/2014/main" id="{85A62F56-58AB-43CE-A156-5B3A18DBD1A0}"/>
                </a:ext>
              </a:extLst>
            </p:cNvPr>
            <p:cNvSpPr>
              <a:spLocks/>
            </p:cNvSpPr>
            <p:nvPr/>
          </p:nvSpPr>
          <p:spPr bwMode="auto">
            <a:xfrm>
              <a:off x="2337800" y="5887824"/>
              <a:ext cx="278694" cy="176614"/>
            </a:xfrm>
            <a:custGeom>
              <a:avLst/>
              <a:gdLst>
                <a:gd name="T0" fmla="*/ 4 w 128"/>
                <a:gd name="T1" fmla="*/ 0 h 81"/>
                <a:gd name="T2" fmla="*/ 4 w 128"/>
                <a:gd name="T3" fmla="*/ 0 h 81"/>
                <a:gd name="T4" fmla="*/ 0 w 128"/>
                <a:gd name="T5" fmla="*/ 8 h 81"/>
                <a:gd name="T6" fmla="*/ 126 w 128"/>
                <a:gd name="T7" fmla="*/ 81 h 81"/>
                <a:gd name="T8" fmla="*/ 128 w 128"/>
                <a:gd name="T9" fmla="*/ 80 h 81"/>
                <a:gd name="T10" fmla="*/ 39 w 128"/>
                <a:gd name="T11" fmla="*/ 8 h 81"/>
                <a:gd name="T12" fmla="*/ 4 w 128"/>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28" h="81">
                  <a:moveTo>
                    <a:pt x="4" y="0"/>
                  </a:moveTo>
                  <a:cubicBezTo>
                    <a:pt x="4" y="0"/>
                    <a:pt x="4" y="0"/>
                    <a:pt x="4" y="0"/>
                  </a:cubicBezTo>
                  <a:cubicBezTo>
                    <a:pt x="0" y="8"/>
                    <a:pt x="0" y="8"/>
                    <a:pt x="0" y="8"/>
                  </a:cubicBezTo>
                  <a:cubicBezTo>
                    <a:pt x="126" y="81"/>
                    <a:pt x="126" y="81"/>
                    <a:pt x="126" y="81"/>
                  </a:cubicBezTo>
                  <a:cubicBezTo>
                    <a:pt x="128" y="80"/>
                    <a:pt x="128" y="80"/>
                    <a:pt x="128" y="80"/>
                  </a:cubicBezTo>
                  <a:cubicBezTo>
                    <a:pt x="39" y="8"/>
                    <a:pt x="39" y="8"/>
                    <a:pt x="39" y="8"/>
                  </a:cubicBezTo>
                  <a:cubicBezTo>
                    <a:pt x="27" y="9"/>
                    <a:pt x="15" y="6"/>
                    <a:pt x="4" y="0"/>
                  </a:cubicBezTo>
                  <a:close/>
                </a:path>
              </a:pathLst>
            </a:custGeom>
            <a:no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3" name="Freeform 25">
              <a:extLst>
                <a:ext uri="{FF2B5EF4-FFF2-40B4-BE49-F238E27FC236}">
                  <a16:creationId xmlns="" xmlns:a16="http://schemas.microsoft.com/office/drawing/2014/main" id="{D0FBEB3C-5316-4533-9676-E4BD2084C1EB}"/>
                </a:ext>
              </a:extLst>
            </p:cNvPr>
            <p:cNvSpPr>
              <a:spLocks/>
            </p:cNvSpPr>
            <p:nvPr/>
          </p:nvSpPr>
          <p:spPr bwMode="auto">
            <a:xfrm>
              <a:off x="1981331" y="5887824"/>
              <a:ext cx="286796" cy="160411"/>
            </a:xfrm>
            <a:custGeom>
              <a:avLst/>
              <a:gdLst>
                <a:gd name="T0" fmla="*/ 132 w 132"/>
                <a:gd name="T1" fmla="*/ 6 h 74"/>
                <a:gd name="T2" fmla="*/ 132 w 132"/>
                <a:gd name="T3" fmla="*/ 6 h 74"/>
                <a:gd name="T4" fmla="*/ 128 w 132"/>
                <a:gd name="T5" fmla="*/ 0 h 74"/>
                <a:gd name="T6" fmla="*/ 0 w 132"/>
                <a:gd name="T7" fmla="*/ 73 h 74"/>
                <a:gd name="T8" fmla="*/ 1 w 132"/>
                <a:gd name="T9" fmla="*/ 74 h 74"/>
                <a:gd name="T10" fmla="*/ 108 w 132"/>
                <a:gd name="T11" fmla="*/ 34 h 74"/>
                <a:gd name="T12" fmla="*/ 132 w 132"/>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132" h="74">
                  <a:moveTo>
                    <a:pt x="132" y="6"/>
                  </a:moveTo>
                  <a:cubicBezTo>
                    <a:pt x="132" y="6"/>
                    <a:pt x="132" y="6"/>
                    <a:pt x="132" y="6"/>
                  </a:cubicBezTo>
                  <a:cubicBezTo>
                    <a:pt x="128" y="0"/>
                    <a:pt x="128" y="0"/>
                    <a:pt x="128" y="0"/>
                  </a:cubicBezTo>
                  <a:cubicBezTo>
                    <a:pt x="0" y="73"/>
                    <a:pt x="0" y="73"/>
                    <a:pt x="0" y="73"/>
                  </a:cubicBezTo>
                  <a:cubicBezTo>
                    <a:pt x="1" y="74"/>
                    <a:pt x="1" y="74"/>
                    <a:pt x="1" y="74"/>
                  </a:cubicBezTo>
                  <a:cubicBezTo>
                    <a:pt x="108" y="34"/>
                    <a:pt x="108" y="34"/>
                    <a:pt x="108" y="34"/>
                  </a:cubicBezTo>
                  <a:cubicBezTo>
                    <a:pt x="112" y="23"/>
                    <a:pt x="121" y="13"/>
                    <a:pt x="132" y="6"/>
                  </a:cubicBezTo>
                  <a:close/>
                </a:path>
              </a:pathLst>
            </a:custGeom>
            <a:solidFill>
              <a:srgbClr val="A0CEC7"/>
            </a:solid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4" name="Freeform 27">
              <a:extLst>
                <a:ext uri="{FF2B5EF4-FFF2-40B4-BE49-F238E27FC236}">
                  <a16:creationId xmlns="" xmlns:a16="http://schemas.microsoft.com/office/drawing/2014/main" id="{36608B79-8BB3-4BCB-AEB8-52EBF4ADC930}"/>
                </a:ext>
              </a:extLst>
            </p:cNvPr>
            <p:cNvSpPr>
              <a:spLocks/>
            </p:cNvSpPr>
            <p:nvPr/>
          </p:nvSpPr>
          <p:spPr bwMode="auto">
            <a:xfrm>
              <a:off x="2274608" y="5938053"/>
              <a:ext cx="55091" cy="435863"/>
            </a:xfrm>
            <a:custGeom>
              <a:avLst/>
              <a:gdLst>
                <a:gd name="T0" fmla="*/ 9 w 34"/>
                <a:gd name="T1" fmla="*/ 0 h 269"/>
                <a:gd name="T2" fmla="*/ 0 w 34"/>
                <a:gd name="T3" fmla="*/ 269 h 269"/>
                <a:gd name="T4" fmla="*/ 34 w 34"/>
                <a:gd name="T5" fmla="*/ 269 h 269"/>
                <a:gd name="T6" fmla="*/ 26 w 34"/>
                <a:gd name="T7" fmla="*/ 0 h 269"/>
                <a:gd name="T8" fmla="*/ 9 w 34"/>
                <a:gd name="T9" fmla="*/ 0 h 269"/>
                <a:gd name="T10" fmla="*/ 9 w 34"/>
                <a:gd name="T11" fmla="*/ 0 h 269"/>
              </a:gdLst>
              <a:ahLst/>
              <a:cxnLst>
                <a:cxn ang="0">
                  <a:pos x="T0" y="T1"/>
                </a:cxn>
                <a:cxn ang="0">
                  <a:pos x="T2" y="T3"/>
                </a:cxn>
                <a:cxn ang="0">
                  <a:pos x="T4" y="T5"/>
                </a:cxn>
                <a:cxn ang="0">
                  <a:pos x="T6" y="T7"/>
                </a:cxn>
                <a:cxn ang="0">
                  <a:pos x="T8" y="T9"/>
                </a:cxn>
                <a:cxn ang="0">
                  <a:pos x="T10" y="T11"/>
                </a:cxn>
              </a:cxnLst>
              <a:rect l="0" t="0" r="r" b="b"/>
              <a:pathLst>
                <a:path w="34" h="269">
                  <a:moveTo>
                    <a:pt x="9" y="0"/>
                  </a:moveTo>
                  <a:lnTo>
                    <a:pt x="0" y="269"/>
                  </a:lnTo>
                  <a:lnTo>
                    <a:pt x="34" y="269"/>
                  </a:lnTo>
                  <a:lnTo>
                    <a:pt x="26" y="0"/>
                  </a:lnTo>
                  <a:lnTo>
                    <a:pt x="9" y="0"/>
                  </a:lnTo>
                  <a:lnTo>
                    <a:pt x="9" y="0"/>
                  </a:lnTo>
                  <a:close/>
                </a:path>
              </a:pathLst>
            </a:custGeom>
            <a:noFill/>
            <a:ln w="2222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dirty="0">
                <a:solidFill>
                  <a:srgbClr val="474746"/>
                </a:solidFill>
                <a:latin typeface="Arial"/>
              </a:endParaRPr>
            </a:p>
          </p:txBody>
        </p:sp>
      </p:grpSp>
      <p:grpSp>
        <p:nvGrpSpPr>
          <p:cNvPr id="85" name="Group 11">
            <a:extLst>
              <a:ext uri="{FF2B5EF4-FFF2-40B4-BE49-F238E27FC236}">
                <a16:creationId xmlns="" xmlns:a16="http://schemas.microsoft.com/office/drawing/2014/main" id="{F50E5C53-60A2-439F-8606-00E096F85A05}"/>
              </a:ext>
            </a:extLst>
          </p:cNvPr>
          <p:cNvGrpSpPr>
            <a:grpSpLocks noChangeAspect="1"/>
          </p:cNvGrpSpPr>
          <p:nvPr/>
        </p:nvGrpSpPr>
        <p:grpSpPr bwMode="auto">
          <a:xfrm>
            <a:off x="7130236" y="2257168"/>
            <a:ext cx="658748" cy="729329"/>
            <a:chOff x="2740" y="1464"/>
            <a:chExt cx="280" cy="310"/>
          </a:xfrm>
          <a:solidFill>
            <a:schemeClr val="bg1"/>
          </a:solidFill>
        </p:grpSpPr>
        <p:sp>
          <p:nvSpPr>
            <p:cNvPr id="86" name="Freeform 12">
              <a:extLst>
                <a:ext uri="{FF2B5EF4-FFF2-40B4-BE49-F238E27FC236}">
                  <a16:creationId xmlns="" xmlns:a16="http://schemas.microsoft.com/office/drawing/2014/main" id="{854BE20B-8130-4C8E-9F54-19A5A0CC7BD7}"/>
                </a:ext>
              </a:extLst>
            </p:cNvPr>
            <p:cNvSpPr>
              <a:spLocks noEditPoints="1"/>
            </p:cNvSpPr>
            <p:nvPr/>
          </p:nvSpPr>
          <p:spPr bwMode="auto">
            <a:xfrm>
              <a:off x="2742" y="1464"/>
              <a:ext cx="278" cy="310"/>
            </a:xfrm>
            <a:custGeom>
              <a:avLst/>
              <a:gdLst>
                <a:gd name="T0" fmla="*/ 97 w 201"/>
                <a:gd name="T1" fmla="*/ 14 h 225"/>
                <a:gd name="T2" fmla="*/ 15 w 201"/>
                <a:gd name="T3" fmla="*/ 60 h 225"/>
                <a:gd name="T4" fmla="*/ 12 w 201"/>
                <a:gd name="T5" fmla="*/ 66 h 225"/>
                <a:gd name="T6" fmla="*/ 12 w 201"/>
                <a:gd name="T7" fmla="*/ 159 h 225"/>
                <a:gd name="T8" fmla="*/ 15 w 201"/>
                <a:gd name="T9" fmla="*/ 165 h 225"/>
                <a:gd name="T10" fmla="*/ 98 w 201"/>
                <a:gd name="T11" fmla="*/ 212 h 225"/>
                <a:gd name="T12" fmla="*/ 104 w 201"/>
                <a:gd name="T13" fmla="*/ 212 h 225"/>
                <a:gd name="T14" fmla="*/ 186 w 201"/>
                <a:gd name="T15" fmla="*/ 165 h 225"/>
                <a:gd name="T16" fmla="*/ 189 w 201"/>
                <a:gd name="T17" fmla="*/ 159 h 225"/>
                <a:gd name="T18" fmla="*/ 189 w 201"/>
                <a:gd name="T19" fmla="*/ 66 h 225"/>
                <a:gd name="T20" fmla="*/ 186 w 201"/>
                <a:gd name="T21" fmla="*/ 60 h 225"/>
                <a:gd name="T22" fmla="*/ 104 w 201"/>
                <a:gd name="T23" fmla="*/ 14 h 225"/>
                <a:gd name="T24" fmla="*/ 97 w 201"/>
                <a:gd name="T25" fmla="*/ 14 h 225"/>
                <a:gd name="T26" fmla="*/ 110 w 201"/>
                <a:gd name="T27" fmla="*/ 3 h 225"/>
                <a:gd name="T28" fmla="*/ 192 w 201"/>
                <a:gd name="T29" fmla="*/ 50 h 225"/>
                <a:gd name="T30" fmla="*/ 201 w 201"/>
                <a:gd name="T31" fmla="*/ 66 h 225"/>
                <a:gd name="T32" fmla="*/ 201 w 201"/>
                <a:gd name="T33" fmla="*/ 159 h 225"/>
                <a:gd name="T34" fmla="*/ 192 w 201"/>
                <a:gd name="T35" fmla="*/ 175 h 225"/>
                <a:gd name="T36" fmla="*/ 110 w 201"/>
                <a:gd name="T37" fmla="*/ 222 h 225"/>
                <a:gd name="T38" fmla="*/ 91 w 201"/>
                <a:gd name="T39" fmla="*/ 222 h 225"/>
                <a:gd name="T40" fmla="*/ 9 w 201"/>
                <a:gd name="T41" fmla="*/ 175 h 225"/>
                <a:gd name="T42" fmla="*/ 0 w 201"/>
                <a:gd name="T43" fmla="*/ 159 h 225"/>
                <a:gd name="T44" fmla="*/ 0 w 201"/>
                <a:gd name="T45" fmla="*/ 66 h 225"/>
                <a:gd name="T46" fmla="*/ 9 w 201"/>
                <a:gd name="T47" fmla="*/ 50 h 225"/>
                <a:gd name="T48" fmla="*/ 91 w 201"/>
                <a:gd name="T49" fmla="*/ 3 h 225"/>
                <a:gd name="T50" fmla="*/ 110 w 201"/>
                <a:gd name="T51"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1" h="225">
                  <a:moveTo>
                    <a:pt x="97" y="14"/>
                  </a:moveTo>
                  <a:cubicBezTo>
                    <a:pt x="15" y="60"/>
                    <a:pt x="15" y="60"/>
                    <a:pt x="15" y="60"/>
                  </a:cubicBezTo>
                  <a:cubicBezTo>
                    <a:pt x="14" y="61"/>
                    <a:pt x="12" y="64"/>
                    <a:pt x="12" y="66"/>
                  </a:cubicBezTo>
                  <a:cubicBezTo>
                    <a:pt x="12" y="159"/>
                    <a:pt x="12" y="159"/>
                    <a:pt x="12" y="159"/>
                  </a:cubicBezTo>
                  <a:cubicBezTo>
                    <a:pt x="12" y="161"/>
                    <a:pt x="14" y="164"/>
                    <a:pt x="15" y="165"/>
                  </a:cubicBezTo>
                  <a:cubicBezTo>
                    <a:pt x="98" y="212"/>
                    <a:pt x="98" y="212"/>
                    <a:pt x="98" y="212"/>
                  </a:cubicBezTo>
                  <a:cubicBezTo>
                    <a:pt x="99" y="213"/>
                    <a:pt x="102" y="213"/>
                    <a:pt x="104" y="212"/>
                  </a:cubicBezTo>
                  <a:cubicBezTo>
                    <a:pt x="186" y="165"/>
                    <a:pt x="186" y="165"/>
                    <a:pt x="186" y="165"/>
                  </a:cubicBezTo>
                  <a:cubicBezTo>
                    <a:pt x="188" y="164"/>
                    <a:pt x="189" y="161"/>
                    <a:pt x="189" y="159"/>
                  </a:cubicBezTo>
                  <a:cubicBezTo>
                    <a:pt x="189" y="66"/>
                    <a:pt x="189" y="66"/>
                    <a:pt x="189" y="66"/>
                  </a:cubicBezTo>
                  <a:cubicBezTo>
                    <a:pt x="189" y="64"/>
                    <a:pt x="188" y="61"/>
                    <a:pt x="186" y="60"/>
                  </a:cubicBezTo>
                  <a:cubicBezTo>
                    <a:pt x="104" y="14"/>
                    <a:pt x="104" y="14"/>
                    <a:pt x="104" y="14"/>
                  </a:cubicBezTo>
                  <a:cubicBezTo>
                    <a:pt x="102" y="13"/>
                    <a:pt x="99" y="13"/>
                    <a:pt x="97" y="14"/>
                  </a:cubicBezTo>
                  <a:close/>
                  <a:moveTo>
                    <a:pt x="110" y="3"/>
                  </a:moveTo>
                  <a:cubicBezTo>
                    <a:pt x="192" y="50"/>
                    <a:pt x="192" y="50"/>
                    <a:pt x="192" y="50"/>
                  </a:cubicBezTo>
                  <a:cubicBezTo>
                    <a:pt x="198" y="53"/>
                    <a:pt x="201" y="60"/>
                    <a:pt x="201" y="66"/>
                  </a:cubicBezTo>
                  <a:cubicBezTo>
                    <a:pt x="201" y="159"/>
                    <a:pt x="201" y="159"/>
                    <a:pt x="201" y="159"/>
                  </a:cubicBezTo>
                  <a:cubicBezTo>
                    <a:pt x="201" y="166"/>
                    <a:pt x="198" y="172"/>
                    <a:pt x="192" y="175"/>
                  </a:cubicBezTo>
                  <a:cubicBezTo>
                    <a:pt x="110" y="222"/>
                    <a:pt x="110" y="222"/>
                    <a:pt x="110" y="222"/>
                  </a:cubicBezTo>
                  <a:cubicBezTo>
                    <a:pt x="104" y="225"/>
                    <a:pt x="97" y="225"/>
                    <a:pt x="91" y="222"/>
                  </a:cubicBezTo>
                  <a:cubicBezTo>
                    <a:pt x="9" y="175"/>
                    <a:pt x="9" y="175"/>
                    <a:pt x="9" y="175"/>
                  </a:cubicBezTo>
                  <a:cubicBezTo>
                    <a:pt x="4" y="172"/>
                    <a:pt x="0" y="166"/>
                    <a:pt x="0" y="159"/>
                  </a:cubicBezTo>
                  <a:cubicBezTo>
                    <a:pt x="0" y="66"/>
                    <a:pt x="0" y="66"/>
                    <a:pt x="0" y="66"/>
                  </a:cubicBezTo>
                  <a:cubicBezTo>
                    <a:pt x="0" y="60"/>
                    <a:pt x="4" y="53"/>
                    <a:pt x="9" y="50"/>
                  </a:cubicBezTo>
                  <a:cubicBezTo>
                    <a:pt x="91" y="3"/>
                    <a:pt x="91" y="3"/>
                    <a:pt x="91" y="3"/>
                  </a:cubicBezTo>
                  <a:cubicBezTo>
                    <a:pt x="97" y="0"/>
                    <a:pt x="105" y="0"/>
                    <a:pt x="1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87" name="Line 13">
              <a:extLst>
                <a:ext uri="{FF2B5EF4-FFF2-40B4-BE49-F238E27FC236}">
                  <a16:creationId xmlns="" xmlns:a16="http://schemas.microsoft.com/office/drawing/2014/main" id="{FFD6ECD9-34F9-4366-B842-CDF1BB7A8246}"/>
                </a:ext>
              </a:extLst>
            </p:cNvPr>
            <p:cNvSpPr>
              <a:spLocks noChangeShapeType="1"/>
            </p:cNvSpPr>
            <p:nvPr/>
          </p:nvSpPr>
          <p:spPr bwMode="auto">
            <a:xfrm>
              <a:off x="2740" y="177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88" name="Line 14">
              <a:extLst>
                <a:ext uri="{FF2B5EF4-FFF2-40B4-BE49-F238E27FC236}">
                  <a16:creationId xmlns="" xmlns:a16="http://schemas.microsoft.com/office/drawing/2014/main" id="{32B39305-7A4A-4D34-8DC5-F5833FBB3A1B}"/>
                </a:ext>
              </a:extLst>
            </p:cNvPr>
            <p:cNvSpPr>
              <a:spLocks noChangeShapeType="1"/>
            </p:cNvSpPr>
            <p:nvPr/>
          </p:nvSpPr>
          <p:spPr bwMode="auto">
            <a:xfrm>
              <a:off x="2740" y="177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89" name="Freeform 15">
              <a:extLst>
                <a:ext uri="{FF2B5EF4-FFF2-40B4-BE49-F238E27FC236}">
                  <a16:creationId xmlns="" xmlns:a16="http://schemas.microsoft.com/office/drawing/2014/main" id="{7D0AFEC1-E2DA-42D7-A66E-678EA6AF2236}"/>
                </a:ext>
              </a:extLst>
            </p:cNvPr>
            <p:cNvSpPr>
              <a:spLocks noEditPoints="1"/>
            </p:cNvSpPr>
            <p:nvPr/>
          </p:nvSpPr>
          <p:spPr bwMode="auto">
            <a:xfrm>
              <a:off x="2801" y="1542"/>
              <a:ext cx="149" cy="155"/>
            </a:xfrm>
            <a:custGeom>
              <a:avLst/>
              <a:gdLst>
                <a:gd name="T0" fmla="*/ 100 w 108"/>
                <a:gd name="T1" fmla="*/ 57 h 112"/>
                <a:gd name="T2" fmla="*/ 100 w 108"/>
                <a:gd name="T3" fmla="*/ 27 h 112"/>
                <a:gd name="T4" fmla="*/ 108 w 108"/>
                <a:gd name="T5" fmla="*/ 16 h 112"/>
                <a:gd name="T6" fmla="*/ 96 w 108"/>
                <a:gd name="T7" fmla="*/ 4 h 112"/>
                <a:gd name="T8" fmla="*/ 85 w 108"/>
                <a:gd name="T9" fmla="*/ 12 h 112"/>
                <a:gd name="T10" fmla="*/ 64 w 108"/>
                <a:gd name="T11" fmla="*/ 12 h 112"/>
                <a:gd name="T12" fmla="*/ 52 w 108"/>
                <a:gd name="T13" fmla="*/ 0 h 112"/>
                <a:gd name="T14" fmla="*/ 40 w 108"/>
                <a:gd name="T15" fmla="*/ 12 h 112"/>
                <a:gd name="T16" fmla="*/ 18 w 108"/>
                <a:gd name="T17" fmla="*/ 12 h 112"/>
                <a:gd name="T18" fmla="*/ 12 w 108"/>
                <a:gd name="T19" fmla="*/ 18 h 112"/>
                <a:gd name="T20" fmla="*/ 12 w 108"/>
                <a:gd name="T21" fmla="*/ 84 h 112"/>
                <a:gd name="T22" fmla="*/ 0 w 108"/>
                <a:gd name="T23" fmla="*/ 98 h 112"/>
                <a:gd name="T24" fmla="*/ 14 w 108"/>
                <a:gd name="T25" fmla="*/ 112 h 112"/>
                <a:gd name="T26" fmla="*/ 28 w 108"/>
                <a:gd name="T27" fmla="*/ 100 h 112"/>
                <a:gd name="T28" fmla="*/ 94 w 108"/>
                <a:gd name="T29" fmla="*/ 100 h 112"/>
                <a:gd name="T30" fmla="*/ 100 w 108"/>
                <a:gd name="T31" fmla="*/ 94 h 112"/>
                <a:gd name="T32" fmla="*/ 100 w 108"/>
                <a:gd name="T33" fmla="*/ 79 h 112"/>
                <a:gd name="T34" fmla="*/ 108 w 108"/>
                <a:gd name="T35" fmla="*/ 68 h 112"/>
                <a:gd name="T36" fmla="*/ 100 w 108"/>
                <a:gd name="T37" fmla="*/ 57 h 112"/>
                <a:gd name="T38" fmla="*/ 32 w 108"/>
                <a:gd name="T39" fmla="*/ 86 h 112"/>
                <a:gd name="T40" fmla="*/ 91 w 108"/>
                <a:gd name="T41" fmla="*/ 27 h 112"/>
                <a:gd name="T42" fmla="*/ 92 w 108"/>
                <a:gd name="T43" fmla="*/ 27 h 112"/>
                <a:gd name="T44" fmla="*/ 92 w 108"/>
                <a:gd name="T45" fmla="*/ 57 h 112"/>
                <a:gd name="T46" fmla="*/ 84 w 108"/>
                <a:gd name="T47" fmla="*/ 68 h 112"/>
                <a:gd name="T48" fmla="*/ 84 w 108"/>
                <a:gd name="T49" fmla="*/ 69 h 112"/>
                <a:gd name="T50" fmla="*/ 32 w 108"/>
                <a:gd name="T51" fmla="*/ 86 h 112"/>
                <a:gd name="T52" fmla="*/ 85 w 108"/>
                <a:gd name="T53" fmla="*/ 20 h 112"/>
                <a:gd name="T54" fmla="*/ 85 w 108"/>
                <a:gd name="T55" fmla="*/ 21 h 112"/>
                <a:gd name="T56" fmla="*/ 28 w 108"/>
                <a:gd name="T57" fmla="*/ 79 h 112"/>
                <a:gd name="T58" fmla="*/ 52 w 108"/>
                <a:gd name="T59" fmla="*/ 24 h 112"/>
                <a:gd name="T60" fmla="*/ 52 w 108"/>
                <a:gd name="T61" fmla="*/ 24 h 112"/>
                <a:gd name="T62" fmla="*/ 61 w 108"/>
                <a:gd name="T63" fmla="*/ 20 h 112"/>
                <a:gd name="T64" fmla="*/ 85 w 108"/>
                <a:gd name="T65" fmla="*/ 20 h 112"/>
                <a:gd name="T66" fmla="*/ 43 w 108"/>
                <a:gd name="T67" fmla="*/ 20 h 112"/>
                <a:gd name="T68" fmla="*/ 44 w 108"/>
                <a:gd name="T69" fmla="*/ 21 h 112"/>
                <a:gd name="T70" fmla="*/ 20 w 108"/>
                <a:gd name="T71" fmla="*/ 77 h 112"/>
                <a:gd name="T72" fmla="*/ 20 w 108"/>
                <a:gd name="T73" fmla="*/ 20 h 112"/>
                <a:gd name="T74" fmla="*/ 43 w 108"/>
                <a:gd name="T75" fmla="*/ 20 h 112"/>
                <a:gd name="T76" fmla="*/ 14 w 108"/>
                <a:gd name="T77" fmla="*/ 105 h 112"/>
                <a:gd name="T78" fmla="*/ 7 w 108"/>
                <a:gd name="T79" fmla="*/ 98 h 112"/>
                <a:gd name="T80" fmla="*/ 14 w 108"/>
                <a:gd name="T81" fmla="*/ 91 h 112"/>
                <a:gd name="T82" fmla="*/ 21 w 108"/>
                <a:gd name="T83" fmla="*/ 98 h 112"/>
                <a:gd name="T84" fmla="*/ 14 w 108"/>
                <a:gd name="T85" fmla="*/ 105 h 112"/>
                <a:gd name="T86" fmla="*/ 41 w 108"/>
                <a:gd name="T87" fmla="*/ 92 h 112"/>
                <a:gd name="T88" fmla="*/ 87 w 108"/>
                <a:gd name="T89" fmla="*/ 76 h 112"/>
                <a:gd name="T90" fmla="*/ 92 w 108"/>
                <a:gd name="T91" fmla="*/ 79 h 112"/>
                <a:gd name="T92" fmla="*/ 92 w 108"/>
                <a:gd name="T93" fmla="*/ 92 h 112"/>
                <a:gd name="T94" fmla="*/ 41 w 108"/>
                <a:gd name="T9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12">
                  <a:moveTo>
                    <a:pt x="100" y="57"/>
                  </a:moveTo>
                  <a:cubicBezTo>
                    <a:pt x="100" y="27"/>
                    <a:pt x="100" y="27"/>
                    <a:pt x="100" y="27"/>
                  </a:cubicBezTo>
                  <a:cubicBezTo>
                    <a:pt x="105" y="26"/>
                    <a:pt x="108" y="21"/>
                    <a:pt x="108" y="16"/>
                  </a:cubicBezTo>
                  <a:cubicBezTo>
                    <a:pt x="108" y="9"/>
                    <a:pt x="103" y="4"/>
                    <a:pt x="96" y="4"/>
                  </a:cubicBezTo>
                  <a:cubicBezTo>
                    <a:pt x="91" y="4"/>
                    <a:pt x="86" y="7"/>
                    <a:pt x="85" y="12"/>
                  </a:cubicBezTo>
                  <a:cubicBezTo>
                    <a:pt x="64" y="12"/>
                    <a:pt x="64" y="12"/>
                    <a:pt x="64" y="12"/>
                  </a:cubicBezTo>
                  <a:cubicBezTo>
                    <a:pt x="64" y="5"/>
                    <a:pt x="59" y="0"/>
                    <a:pt x="52" y="0"/>
                  </a:cubicBezTo>
                  <a:cubicBezTo>
                    <a:pt x="45" y="0"/>
                    <a:pt x="40" y="5"/>
                    <a:pt x="40" y="12"/>
                  </a:cubicBezTo>
                  <a:cubicBezTo>
                    <a:pt x="18" y="12"/>
                    <a:pt x="18" y="12"/>
                    <a:pt x="18" y="12"/>
                  </a:cubicBezTo>
                  <a:cubicBezTo>
                    <a:pt x="15" y="12"/>
                    <a:pt x="12" y="15"/>
                    <a:pt x="12" y="18"/>
                  </a:cubicBezTo>
                  <a:cubicBezTo>
                    <a:pt x="12" y="84"/>
                    <a:pt x="12" y="84"/>
                    <a:pt x="12" y="84"/>
                  </a:cubicBezTo>
                  <a:cubicBezTo>
                    <a:pt x="5" y="85"/>
                    <a:pt x="0" y="91"/>
                    <a:pt x="0" y="98"/>
                  </a:cubicBezTo>
                  <a:cubicBezTo>
                    <a:pt x="0" y="106"/>
                    <a:pt x="6" y="112"/>
                    <a:pt x="14" y="112"/>
                  </a:cubicBezTo>
                  <a:cubicBezTo>
                    <a:pt x="21" y="112"/>
                    <a:pt x="27" y="107"/>
                    <a:pt x="28" y="100"/>
                  </a:cubicBezTo>
                  <a:cubicBezTo>
                    <a:pt x="94" y="100"/>
                    <a:pt x="94" y="100"/>
                    <a:pt x="94" y="100"/>
                  </a:cubicBezTo>
                  <a:cubicBezTo>
                    <a:pt x="97" y="100"/>
                    <a:pt x="100" y="97"/>
                    <a:pt x="100" y="94"/>
                  </a:cubicBezTo>
                  <a:cubicBezTo>
                    <a:pt x="100" y="79"/>
                    <a:pt x="100" y="79"/>
                    <a:pt x="100" y="79"/>
                  </a:cubicBezTo>
                  <a:cubicBezTo>
                    <a:pt x="105" y="78"/>
                    <a:pt x="108" y="73"/>
                    <a:pt x="108" y="68"/>
                  </a:cubicBezTo>
                  <a:cubicBezTo>
                    <a:pt x="108" y="63"/>
                    <a:pt x="105" y="58"/>
                    <a:pt x="100" y="57"/>
                  </a:cubicBezTo>
                  <a:close/>
                  <a:moveTo>
                    <a:pt x="32" y="86"/>
                  </a:moveTo>
                  <a:cubicBezTo>
                    <a:pt x="91" y="27"/>
                    <a:pt x="91" y="27"/>
                    <a:pt x="91" y="27"/>
                  </a:cubicBezTo>
                  <a:cubicBezTo>
                    <a:pt x="91" y="27"/>
                    <a:pt x="92" y="27"/>
                    <a:pt x="92" y="27"/>
                  </a:cubicBezTo>
                  <a:cubicBezTo>
                    <a:pt x="92" y="57"/>
                    <a:pt x="92" y="57"/>
                    <a:pt x="92" y="57"/>
                  </a:cubicBezTo>
                  <a:cubicBezTo>
                    <a:pt x="87" y="58"/>
                    <a:pt x="84" y="63"/>
                    <a:pt x="84" y="68"/>
                  </a:cubicBezTo>
                  <a:cubicBezTo>
                    <a:pt x="84" y="68"/>
                    <a:pt x="84" y="69"/>
                    <a:pt x="84" y="69"/>
                  </a:cubicBezTo>
                  <a:cubicBezTo>
                    <a:pt x="32" y="86"/>
                    <a:pt x="32" y="86"/>
                    <a:pt x="32" y="86"/>
                  </a:cubicBezTo>
                  <a:close/>
                  <a:moveTo>
                    <a:pt x="85" y="20"/>
                  </a:moveTo>
                  <a:cubicBezTo>
                    <a:pt x="85" y="20"/>
                    <a:pt x="85" y="21"/>
                    <a:pt x="85" y="21"/>
                  </a:cubicBezTo>
                  <a:cubicBezTo>
                    <a:pt x="28" y="79"/>
                    <a:pt x="28" y="79"/>
                    <a:pt x="28" y="79"/>
                  </a:cubicBezTo>
                  <a:cubicBezTo>
                    <a:pt x="52" y="24"/>
                    <a:pt x="52" y="24"/>
                    <a:pt x="52" y="24"/>
                  </a:cubicBezTo>
                  <a:cubicBezTo>
                    <a:pt x="52" y="24"/>
                    <a:pt x="52" y="24"/>
                    <a:pt x="52" y="24"/>
                  </a:cubicBezTo>
                  <a:cubicBezTo>
                    <a:pt x="55" y="24"/>
                    <a:pt x="59" y="22"/>
                    <a:pt x="61" y="20"/>
                  </a:cubicBezTo>
                  <a:lnTo>
                    <a:pt x="85" y="20"/>
                  </a:lnTo>
                  <a:close/>
                  <a:moveTo>
                    <a:pt x="43" y="20"/>
                  </a:moveTo>
                  <a:cubicBezTo>
                    <a:pt x="43" y="20"/>
                    <a:pt x="44" y="21"/>
                    <a:pt x="44" y="21"/>
                  </a:cubicBezTo>
                  <a:cubicBezTo>
                    <a:pt x="20" y="77"/>
                    <a:pt x="20" y="77"/>
                    <a:pt x="20" y="77"/>
                  </a:cubicBezTo>
                  <a:cubicBezTo>
                    <a:pt x="20" y="20"/>
                    <a:pt x="20" y="20"/>
                    <a:pt x="20" y="20"/>
                  </a:cubicBezTo>
                  <a:lnTo>
                    <a:pt x="43" y="20"/>
                  </a:lnTo>
                  <a:close/>
                  <a:moveTo>
                    <a:pt x="14" y="105"/>
                  </a:moveTo>
                  <a:cubicBezTo>
                    <a:pt x="10" y="105"/>
                    <a:pt x="7" y="102"/>
                    <a:pt x="7" y="98"/>
                  </a:cubicBezTo>
                  <a:cubicBezTo>
                    <a:pt x="7" y="94"/>
                    <a:pt x="10" y="91"/>
                    <a:pt x="14" y="91"/>
                  </a:cubicBezTo>
                  <a:cubicBezTo>
                    <a:pt x="18" y="91"/>
                    <a:pt x="21" y="94"/>
                    <a:pt x="21" y="98"/>
                  </a:cubicBezTo>
                  <a:cubicBezTo>
                    <a:pt x="21" y="102"/>
                    <a:pt x="18" y="105"/>
                    <a:pt x="14" y="105"/>
                  </a:cubicBezTo>
                  <a:close/>
                  <a:moveTo>
                    <a:pt x="41" y="92"/>
                  </a:moveTo>
                  <a:cubicBezTo>
                    <a:pt x="87" y="76"/>
                    <a:pt x="87" y="76"/>
                    <a:pt x="87" y="76"/>
                  </a:cubicBezTo>
                  <a:cubicBezTo>
                    <a:pt x="89" y="78"/>
                    <a:pt x="90" y="79"/>
                    <a:pt x="92" y="79"/>
                  </a:cubicBezTo>
                  <a:cubicBezTo>
                    <a:pt x="92" y="92"/>
                    <a:pt x="92" y="92"/>
                    <a:pt x="92" y="92"/>
                  </a:cubicBezTo>
                  <a:lnTo>
                    <a:pt x="4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grpSp>
      <p:cxnSp>
        <p:nvCxnSpPr>
          <p:cNvPr id="5" name="Straight Arrow Connector 4"/>
          <p:cNvCxnSpPr/>
          <p:nvPr/>
        </p:nvCxnSpPr>
        <p:spPr>
          <a:xfrm flipH="1">
            <a:off x="6224255" y="2603132"/>
            <a:ext cx="838433" cy="138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182217" y="1495060"/>
            <a:ext cx="905897" cy="1210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63826" y="1873601"/>
            <a:ext cx="680215" cy="656948"/>
          </a:xfrm>
          <a:prstGeom prst="rect">
            <a:avLst/>
          </a:prstGeom>
        </p:spPr>
      </p:pic>
      <p:cxnSp>
        <p:nvCxnSpPr>
          <p:cNvPr id="27" name="Straight Arrow Connector 26"/>
          <p:cNvCxnSpPr/>
          <p:nvPr/>
        </p:nvCxnSpPr>
        <p:spPr>
          <a:xfrm>
            <a:off x="7753542" y="1445442"/>
            <a:ext cx="298849" cy="432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9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Backwards: Validating the UX</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62" b="5165"/>
          <a:stretch/>
        </p:blipFill>
        <p:spPr>
          <a:xfrm>
            <a:off x="1796992" y="660678"/>
            <a:ext cx="5284897" cy="4109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8709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Backwards: Validating the UX (part 2)</a:t>
            </a:r>
            <a:endParaRPr lang="en-US" dirty="0"/>
          </a:p>
        </p:txBody>
      </p:sp>
      <p:pic>
        <p:nvPicPr>
          <p:cNvPr id="2049" name="Picture 1" descr="cid:image001.png@01D42FCE.B9002570"/>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11874" b="37145"/>
          <a:stretch/>
        </p:blipFill>
        <p:spPr bwMode="auto">
          <a:xfrm>
            <a:off x="1099439" y="889750"/>
            <a:ext cx="66800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2" descr="cid:image002.png@01D42FCE.B900257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91599" y="3339353"/>
            <a:ext cx="1850864" cy="11944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3" descr="cid:image003.png@01D42FCE.B9002570"/>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174282" y="3339353"/>
            <a:ext cx="1942324" cy="11961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5" name="Picture 4" descr="cid:image004.png@01D42FCE.B9002570"/>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3818928" y="3339352"/>
            <a:ext cx="1025409" cy="11944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7" name="Picture 5" descr="cid:image005.png@01D42FCE.B9002570"/>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4767894" y="3339351"/>
            <a:ext cx="1751651" cy="11944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9" name="Picture 6" descr="cid:image006.png@01D42FCE.B9002570"/>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6317738" y="3339350"/>
            <a:ext cx="2237554" cy="119445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1" name="Picture 3" descr="image003"/>
          <p:cNvPicPr>
            <a:picLocks noChangeAspect="1" noChangeArrowheads="1"/>
          </p:cNvPicPr>
          <p:nvPr/>
        </p:nvPicPr>
        <p:blipFill rotWithShape="1">
          <a:blip r:embed="rId15">
            <a:extLst>
              <a:ext uri="{28A0092B-C50C-407E-A947-70E740481C1C}">
                <a14:useLocalDpi xmlns:a14="http://schemas.microsoft.com/office/drawing/2010/main" val="0"/>
              </a:ext>
            </a:extLst>
          </a:blip>
          <a:srcRect b="74725"/>
          <a:stretch/>
        </p:blipFill>
        <p:spPr bwMode="auto">
          <a:xfrm>
            <a:off x="544692" y="1944893"/>
            <a:ext cx="8054617" cy="1253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fade">
                                      <p:cBhvr>
                                        <p:cTn id="7" dur="500"/>
                                        <p:tgtEl>
                                          <p:spTgt spid="20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500"/>
                                        <p:tgtEl>
                                          <p:spTgt spid="20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fade">
                                      <p:cBhvr>
                                        <p:cTn id="27" dur="500"/>
                                        <p:tgtEl>
                                          <p:spTgt spid="20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9"/>
                                        </p:tgtEl>
                                        <p:attrNameLst>
                                          <p:attrName>style.visibility</p:attrName>
                                        </p:attrNameLst>
                                      </p:cBhvr>
                                      <p:to>
                                        <p:strVal val="visible"/>
                                      </p:to>
                                    </p:set>
                                    <p:animEffect transition="in" filter="fade">
                                      <p:cBhvr>
                                        <p:cTn id="3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a Demo…</a:t>
            </a:r>
            <a:endParaRPr lang="en-US" dirty="0"/>
          </a:p>
        </p:txBody>
      </p:sp>
      <p:pic>
        <p:nvPicPr>
          <p:cNvPr id="5" name="Conver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90675" y="1009650"/>
            <a:ext cx="5703888" cy="3552825"/>
          </a:xfrm>
        </p:spPr>
      </p:pic>
    </p:spTree>
    <p:extLst>
      <p:ext uri="{BB962C8B-B14F-4D97-AF65-F5344CB8AC3E}">
        <p14:creationId xmlns:p14="http://schemas.microsoft.com/office/powerpoint/2010/main" val="2182987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High-Level – All of the Moving Parts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9156549"/>
              </p:ext>
            </p:extLst>
          </p:nvPr>
        </p:nvGraphicFramePr>
        <p:xfrm>
          <a:off x="341313" y="1009650"/>
          <a:ext cx="8204200" cy="355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2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A721DCE-5A26-4A20-B7B5-192FBEBE9F5A}"/>
                                            </p:graphicEl>
                                          </p:spTgt>
                                        </p:tgtEl>
                                        <p:attrNameLst>
                                          <p:attrName>style.visibility</p:attrName>
                                        </p:attrNameLst>
                                      </p:cBhvr>
                                      <p:to>
                                        <p:strVal val="visible"/>
                                      </p:to>
                                    </p:set>
                                    <p:animEffect transition="in" filter="fade">
                                      <p:cBhvr>
                                        <p:cTn id="7" dur="500"/>
                                        <p:tgtEl>
                                          <p:spTgt spid="7">
                                            <p:graphicEl>
                                              <a:dgm id="{BA721DCE-5A26-4A20-B7B5-192FBEBE9F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9429F51-8702-46A1-A26D-883215EBD119}"/>
                                            </p:graphicEl>
                                          </p:spTgt>
                                        </p:tgtEl>
                                        <p:attrNameLst>
                                          <p:attrName>style.visibility</p:attrName>
                                        </p:attrNameLst>
                                      </p:cBhvr>
                                      <p:to>
                                        <p:strVal val="visible"/>
                                      </p:to>
                                    </p:set>
                                    <p:animEffect transition="in" filter="fade">
                                      <p:cBhvr>
                                        <p:cTn id="12" dur="500"/>
                                        <p:tgtEl>
                                          <p:spTgt spid="7">
                                            <p:graphicEl>
                                              <a:dgm id="{69429F51-8702-46A1-A26D-883215EBD11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07C18252-C1E5-4B72-9DC3-00742D01EDB1}"/>
                                            </p:graphicEl>
                                          </p:spTgt>
                                        </p:tgtEl>
                                        <p:attrNameLst>
                                          <p:attrName>style.visibility</p:attrName>
                                        </p:attrNameLst>
                                      </p:cBhvr>
                                      <p:to>
                                        <p:strVal val="visible"/>
                                      </p:to>
                                    </p:set>
                                    <p:animEffect transition="in" filter="fade">
                                      <p:cBhvr>
                                        <p:cTn id="17" dur="500"/>
                                        <p:tgtEl>
                                          <p:spTgt spid="7">
                                            <p:graphicEl>
                                              <a:dgm id="{07C18252-C1E5-4B72-9DC3-00742D01EDB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64FA6BE3-3260-438B-8618-BD07D677DD23}"/>
                                            </p:graphicEl>
                                          </p:spTgt>
                                        </p:tgtEl>
                                        <p:attrNameLst>
                                          <p:attrName>style.visibility</p:attrName>
                                        </p:attrNameLst>
                                      </p:cBhvr>
                                      <p:to>
                                        <p:strVal val="visible"/>
                                      </p:to>
                                    </p:set>
                                    <p:animEffect transition="in" filter="fade">
                                      <p:cBhvr>
                                        <p:cTn id="22" dur="500"/>
                                        <p:tgtEl>
                                          <p:spTgt spid="7">
                                            <p:graphicEl>
                                              <a:dgm id="{64FA6BE3-3260-438B-8618-BD07D677DD2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6956381D-9DED-41BD-846C-9A12BA749019}"/>
                                            </p:graphicEl>
                                          </p:spTgt>
                                        </p:tgtEl>
                                        <p:attrNameLst>
                                          <p:attrName>style.visibility</p:attrName>
                                        </p:attrNameLst>
                                      </p:cBhvr>
                                      <p:to>
                                        <p:strVal val="visible"/>
                                      </p:to>
                                    </p:set>
                                    <p:animEffect transition="in" filter="fade">
                                      <p:cBhvr>
                                        <p:cTn id="27" dur="500"/>
                                        <p:tgtEl>
                                          <p:spTgt spid="7">
                                            <p:graphicEl>
                                              <a:dgm id="{6956381D-9DED-41BD-846C-9A12BA74901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DE1737C7-9148-401F-9D68-0FD96AD5854D}"/>
                                            </p:graphicEl>
                                          </p:spTgt>
                                        </p:tgtEl>
                                        <p:attrNameLst>
                                          <p:attrName>style.visibility</p:attrName>
                                        </p:attrNameLst>
                                      </p:cBhvr>
                                      <p:to>
                                        <p:strVal val="visible"/>
                                      </p:to>
                                    </p:set>
                                    <p:animEffect transition="in" filter="fade">
                                      <p:cBhvr>
                                        <p:cTn id="32" dur="500"/>
                                        <p:tgtEl>
                                          <p:spTgt spid="7">
                                            <p:graphicEl>
                                              <a:dgm id="{DE1737C7-9148-401F-9D68-0FD96AD5854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42940BB4-A35F-4710-96A4-F0E6348CA8CD}"/>
                                            </p:graphicEl>
                                          </p:spTgt>
                                        </p:tgtEl>
                                        <p:attrNameLst>
                                          <p:attrName>style.visibility</p:attrName>
                                        </p:attrNameLst>
                                      </p:cBhvr>
                                      <p:to>
                                        <p:strVal val="visible"/>
                                      </p:to>
                                    </p:set>
                                    <p:animEffect transition="in" filter="fade">
                                      <p:cBhvr>
                                        <p:cTn id="37" dur="500"/>
                                        <p:tgtEl>
                                          <p:spTgt spid="7">
                                            <p:graphicEl>
                                              <a:dgm id="{42940BB4-A35F-4710-96A4-F0E6348CA8C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17B5984A-D27E-42B2-A9B7-3B27CBB2BA09}"/>
                                            </p:graphicEl>
                                          </p:spTgt>
                                        </p:tgtEl>
                                        <p:attrNameLst>
                                          <p:attrName>style.visibility</p:attrName>
                                        </p:attrNameLst>
                                      </p:cBhvr>
                                      <p:to>
                                        <p:strVal val="visible"/>
                                      </p:to>
                                    </p:set>
                                    <p:animEffect transition="in" filter="fade">
                                      <p:cBhvr>
                                        <p:cTn id="42" dur="500"/>
                                        <p:tgtEl>
                                          <p:spTgt spid="7">
                                            <p:graphicEl>
                                              <a:dgm id="{17B5984A-D27E-42B2-A9B7-3B27CBB2BA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a:t>
            </a:r>
            <a:r>
              <a:rPr lang="en-US" dirty="0" err="1" smtClean="0"/>
              <a:t>KernelContainerCreator</a:t>
            </a:r>
            <a:endParaRPr lang="en-US" dirty="0"/>
          </a:p>
        </p:txBody>
      </p:sp>
      <p:sp>
        <p:nvSpPr>
          <p:cNvPr id="7" name="Rectangle 4"/>
          <p:cNvSpPr>
            <a:spLocks noGrp="1" noChangeArrowheads="1"/>
          </p:cNvSpPr>
          <p:nvPr>
            <p:ph sz="quarter" idx="11"/>
          </p:nvPr>
        </p:nvSpPr>
        <p:spPr bwMode="auto">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smtClean="0">
                <a:ln>
                  <a:noFill/>
                </a:ln>
                <a:solidFill>
                  <a:srgbClr val="CC7832"/>
                </a:solidFill>
                <a:effectLst/>
                <a:latin typeface="Consolas" panose="020B0609020204030204" pitchFamily="49" charset="0"/>
              </a:rPr>
              <a:t>def</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FFC66D"/>
                </a:solidFill>
                <a:effectLst/>
                <a:latin typeface="Consolas" panose="020B0609020204030204" pitchFamily="49" charset="0"/>
              </a:rPr>
              <a:t>_create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dockerfile</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FROM </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amazonlinux:latest</a:t>
            </a:r>
            <a:r>
              <a:rPr kumimoji="0" lang="en-US" altLang="en-US" sz="1000" b="0" i="0" u="none" strike="noStrike" cap="none" normalizeH="0" baseline="0" dirty="0" smtClean="0">
                <a:ln>
                  <a:noFill/>
                </a:ln>
                <a:solidFill>
                  <a:srgbClr val="A5C261"/>
                </a:solidFill>
                <a:effectLst/>
                <a:latin typeface="Consolas" panose="020B0609020204030204" pitchFamily="49" charset="0"/>
              </a:rPr>
              <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RUN yum install -y </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procps</a:t>
            </a:r>
            <a:r>
              <a:rPr kumimoji="0" lang="en-US" altLang="en-US" sz="1000" b="0" i="0" u="none" strike="noStrike" cap="none" normalizeH="0" baseline="0" dirty="0" smtClean="0">
                <a:ln>
                  <a:noFill/>
                </a:ln>
                <a:solidFill>
                  <a:srgbClr val="A5C261"/>
                </a:solidFill>
                <a:effectLst/>
                <a:latin typeface="Consolas" panose="020B0609020204030204" pitchFamily="49" charset="0"/>
              </a:rPr>
              <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mounted_volumes</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'/home/ec2-user/anaconda3/'</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'bind'</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'/home/ec2-user/anaconda3/'</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'mode'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rw</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'/home/ec2-user/.local/share/</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jupyter</a:t>
            </a:r>
            <a:r>
              <a:rPr kumimoji="0" lang="en-US" altLang="en-US" sz="1000" b="0" i="0" u="none" strike="noStrike" cap="none" normalizeH="0" baseline="0" dirty="0" smtClean="0">
                <a:ln>
                  <a:noFill/>
                </a:ln>
                <a:solidFill>
                  <a:srgbClr val="A5C261"/>
                </a:solidFill>
                <a:effectLst/>
                <a:latin typeface="Consolas" panose="020B0609020204030204" pitchFamily="49" charset="0"/>
              </a:rPr>
              <a:t>/runtime/'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'bind'</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'/home/ec2-user/.local/share/</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jupyter</a:t>
            </a:r>
            <a:r>
              <a:rPr kumimoji="0" lang="en-US" altLang="en-US" sz="1000" b="0" i="0" u="none" strike="noStrike" cap="none" normalizeH="0" baseline="0" dirty="0" smtClean="0">
                <a:ln>
                  <a:noFill/>
                </a:ln>
                <a:solidFill>
                  <a:srgbClr val="A5C261"/>
                </a:solidFill>
                <a:effectLst/>
                <a:latin typeface="Consolas" panose="020B0609020204030204" pitchFamily="49" charset="0"/>
              </a:rPr>
              <a:t>/runtime/'</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'mode'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rw</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SageMaker</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'bind'</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SageMaker</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'mode'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rw</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aws</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'bind'</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'/home/ec2-user/.</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aws</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'mode'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rw</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br>
              <a:rPr kumimoji="0" lang="en-US" altLang="en-US" sz="1000" b="0" i="0" u="none" strike="noStrike" cap="none" normalizeH="0" baseline="0" dirty="0" smtClean="0">
                <a:ln>
                  <a:noFill/>
                </a:ln>
                <a:solidFill>
                  <a:srgbClr val="A5C261"/>
                </a:solidFill>
                <a:effectLst/>
                <a:latin typeface="Consolas" panose="020B0609020204030204" pitchFamily="49" charset="0"/>
              </a:rPr>
            </a:b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docker_client.images.build</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A4926"/>
                </a:solidFill>
                <a:effectLst/>
                <a:latin typeface="Consolas" panose="020B0609020204030204" pitchFamily="49" charset="0"/>
              </a:rPr>
              <a:t>fileobj</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BytesIO</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dockerfile.encode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A5C261"/>
                </a:solidFill>
                <a:effectLst/>
                <a:latin typeface="Consolas" panose="020B0609020204030204" pitchFamily="49" charset="0"/>
              </a:rPr>
              <a:t>'utf-8'</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A4926"/>
                </a:solidFill>
                <a:effectLst/>
                <a:latin typeface="Consolas" panose="020B0609020204030204" pitchFamily="49" charset="0"/>
              </a:rPr>
              <a:t>tag</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510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a:t>
            </a:r>
            <a:r>
              <a:rPr lang="en-US" dirty="0" err="1" smtClean="0"/>
              <a:t>KernelContainerCreator</a:t>
            </a:r>
            <a:endParaRPr lang="en-US" dirty="0"/>
          </a:p>
        </p:txBody>
      </p:sp>
      <p:sp>
        <p:nvSpPr>
          <p:cNvPr id="8" name="Rectangle 4"/>
          <p:cNvSpPr>
            <a:spLocks noGrp="1" noChangeArrowheads="1"/>
          </p:cNvSpPr>
          <p:nvPr>
            <p:ph sz="quarter" idx="11"/>
          </p:nvPr>
        </p:nvSpPr>
        <p:spPr bwMode="auto">
          <a:xfrm>
            <a:off x="336613" y="1246323"/>
            <a:ext cx="7872668" cy="317009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000" b="0" i="0" u="none" strike="noStrike" cap="none" normalizeH="0" baseline="0" dirty="0" smtClean="0">
                <a:ln>
                  <a:noFill/>
                </a:ln>
                <a:solidFill>
                  <a:srgbClr val="CC7832"/>
                </a:solidFill>
                <a:effectLst/>
                <a:latin typeface="Consolas" panose="020B0609020204030204" pitchFamily="49" charset="0"/>
              </a:rPr>
              <a:t>class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ContainerizedKernelInstaller</a:t>
            </a:r>
            <a:r>
              <a:rPr kumimoji="0" lang="en-US" altLang="en-US" sz="1000" b="0" i="0" u="none" strike="noStrike" cap="none" normalizeH="0" baseline="0" dirty="0" smtClean="0">
                <a:ln>
                  <a:noFill/>
                </a:ln>
                <a:solidFill>
                  <a:srgbClr val="A9B7C6"/>
                </a:solidFill>
                <a:effectLst/>
                <a:latin typeface="Consolas" panose="020B0609020204030204" pitchFamily="49" charset="0"/>
              </a:rPr>
              <a:t>(object):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CC7832"/>
                </a:solidFill>
                <a:effectLst/>
                <a:latin typeface="Consolas" panose="020B0609020204030204" pitchFamily="49" charset="0"/>
              </a:rPr>
              <a:t>def</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B200B2"/>
                </a:solidFill>
                <a:effectLst/>
                <a:latin typeface="Consolas" panose="020B0609020204030204" pitchFamily="49" charset="0"/>
              </a:rPr>
              <a:t>__</a:t>
            </a:r>
            <a:r>
              <a:rPr kumimoji="0" lang="en-US" altLang="en-US" sz="1000" b="0" i="0" u="none" strike="noStrike" cap="none" normalizeH="0" baseline="0" dirty="0" err="1" smtClean="0">
                <a:ln>
                  <a:noFill/>
                </a:ln>
                <a:solidFill>
                  <a:srgbClr val="B200B2"/>
                </a:solidFill>
                <a:effectLst/>
                <a:latin typeface="Consolas" panose="020B0609020204030204" pitchFamily="49" charset="0"/>
              </a:rPr>
              <a:t>init</a:t>
            </a:r>
            <a:r>
              <a:rPr kumimoji="0" lang="en-US" altLang="en-US" sz="1000" b="0" i="0" u="none" strike="noStrike" cap="none" normalizeH="0" baseline="0" dirty="0" smtClean="0">
                <a:ln>
                  <a:noFill/>
                </a:ln>
                <a:solidFill>
                  <a:srgbClr val="B200B2"/>
                </a:solidFill>
                <a:effectLst/>
                <a:latin typeface="Consolas" panose="020B0609020204030204" pitchFamily="49" charset="0"/>
              </a:rPr>
              <a:t>__</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kernel_spec_manager</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EnvironmentKernelSpecManager</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CC7832"/>
                </a:solidFill>
                <a:effectLst/>
                <a:latin typeface="Consolas" panose="020B0609020204030204" pitchFamily="49" charset="0"/>
              </a:rPr>
              <a:t>def</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FFC66D"/>
                </a:solidFill>
                <a:effectLst/>
                <a:latin typeface="Consolas" panose="020B0609020204030204" pitchFamily="49" charset="0"/>
              </a:rPr>
              <a:t>install</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with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TemporaryDirectory</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as </a:t>
            </a:r>
            <a:r>
              <a:rPr kumimoji="0" lang="en-US" altLang="en-US" sz="1000" b="0" i="0" u="none" strike="noStrike" cap="none" normalizeH="0" baseline="0" dirty="0" smtClean="0">
                <a:ln>
                  <a:noFill/>
                </a:ln>
                <a:solidFill>
                  <a:srgbClr val="A9B7C6"/>
                </a:solidFill>
                <a:effectLst/>
                <a:latin typeface="Consolas" panose="020B0609020204030204" pitchFamily="49" charset="0"/>
              </a:rPr>
              <a:t>td:</a:t>
            </a:r>
            <a:r>
              <a:rPr kumimoji="0" lang="en-US" altLang="en-US" sz="1000" b="0" i="0" u="none" strike="noStrike" cap="none" normalizeH="0" baseline="0" dirty="0" smtClean="0">
                <a:ln>
                  <a:noFill/>
                </a:ln>
                <a:solidFill>
                  <a:srgbClr val="6897BB"/>
                </a:solidFill>
                <a:effectLst/>
                <a:latin typeface="Consolas" panose="020B0609020204030204" pitchFamily="49" charset="0"/>
              </a:rPr>
              <a:t/>
            </a:r>
            <a:br>
              <a:rPr kumimoji="0" lang="en-US" altLang="en-US" sz="1000" b="0" i="0" u="none" strike="noStrike" cap="none" normalizeH="0" baseline="0" dirty="0" smtClean="0">
                <a:ln>
                  <a:noFill/>
                </a:ln>
                <a:solidFill>
                  <a:srgbClr val="6897BB"/>
                </a:solidFill>
                <a:effectLst/>
                <a:latin typeface="Consolas" panose="020B0609020204030204" pitchFamily="49" charset="0"/>
              </a:rPr>
            </a:br>
            <a:r>
              <a:rPr kumimoji="0" lang="en-US" altLang="en-US" sz="1000" b="0" i="0" u="none" strike="noStrike" cap="none" normalizeH="0" baseline="0" dirty="0" smtClean="0">
                <a:ln>
                  <a:noFill/>
                </a:ln>
                <a:solidFill>
                  <a:srgbClr val="6897BB"/>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os.chmod</a:t>
            </a:r>
            <a:r>
              <a:rPr kumimoji="0" lang="en-US" altLang="en-US" sz="1000" b="0" i="0" u="none" strike="noStrike" cap="none" normalizeH="0" baseline="0" dirty="0" smtClean="0">
                <a:ln>
                  <a:noFill/>
                </a:ln>
                <a:solidFill>
                  <a:srgbClr val="A9B7C6"/>
                </a:solidFill>
                <a:effectLst/>
                <a:latin typeface="Consolas" panose="020B0609020204030204" pitchFamily="49" charset="0"/>
              </a:rPr>
              <a:t>(td</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lang="en-US" altLang="en-US" sz="1000" dirty="0">
                <a:solidFill>
                  <a:srgbClr val="6897BB"/>
                </a:solidFill>
                <a:latin typeface="Consolas" panose="020B0609020204030204" pitchFamily="49" charset="0"/>
              </a:rPr>
              <a:t>0o755</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p>
          <a:p>
            <a:pPr lvl="0" defTabSz="914400" eaLnBrk="0" fontAlgn="base" hangingPunct="0">
              <a:spcBef>
                <a:spcPct val="0"/>
              </a:spcBef>
              <a:spcAft>
                <a:spcPct val="0"/>
              </a:spcAft>
            </a:pPr>
            <a:r>
              <a:rPr kumimoji="0" lang="en-US" altLang="en-US" sz="1000" b="0" i="0" u="none" strike="noStrike" cap="none" normalizeH="0" baseline="0" dirty="0" smtClean="0">
                <a:ln>
                  <a:noFill/>
                </a:ln>
                <a:solidFill>
                  <a:srgbClr val="A9B7C6"/>
                </a:solidFill>
                <a:effectLst/>
                <a:latin typeface="Consolas" panose="020B0609020204030204" pitchFamily="49" charset="0"/>
              </a:rPr>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for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in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kernel_spec_manager.find_kernel_specs</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if not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should_containerize_kernel</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continue</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r>
            <a:br>
              <a:rPr kumimoji="0" lang="en-US" altLang="en-US" sz="1000" b="0" i="0" u="none" strike="noStrike" cap="none" normalizeH="0" baseline="0" dirty="0" smtClean="0">
                <a:ln>
                  <a:noFill/>
                </a:ln>
                <a:solidFill>
                  <a:srgbClr val="CC7832"/>
                </a:solidFill>
                <a:effectLst/>
                <a:latin typeface="Consolas" panose="020B0609020204030204" pitchFamily="49" charset="0"/>
              </a:rPr>
            </a:b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kernel_display_name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r>
              <a:rPr kumimoji="0" lang="en-US" altLang="en-US" sz="1000" b="0" i="0" u="none" strike="noStrike" cap="none" normalizeH="0" baseline="0" dirty="0" smtClean="0">
                <a:ln>
                  <a:noFill/>
                </a:ln>
                <a:solidFill>
                  <a:srgbClr val="A5C261"/>
                </a:solidFill>
                <a:effectLst/>
                <a:latin typeface="Consolas" panose="020B0609020204030204" pitchFamily="49" charset="0"/>
              </a:rPr>
              <a:t>'Containerized ' </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with </a:t>
            </a:r>
            <a:r>
              <a:rPr kumimoji="0" lang="en-US" altLang="en-US" sz="1000" b="0" i="0" u="none" strike="noStrike" cap="none" normalizeH="0" baseline="0" dirty="0" smtClean="0">
                <a:ln>
                  <a:noFill/>
                </a:ln>
                <a:solidFill>
                  <a:srgbClr val="A9B7C6"/>
                </a:solidFill>
                <a:effectLst/>
                <a:latin typeface="Consolas" panose="020B0609020204030204" pitchFamily="49" charset="0"/>
              </a:rPr>
              <a:t>open(</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os.path.join</a:t>
            </a:r>
            <a:r>
              <a:rPr kumimoji="0" lang="en-US" altLang="en-US" sz="1000" b="0" i="0" u="none" strike="noStrike" cap="none" normalizeH="0" baseline="0" dirty="0" smtClean="0">
                <a:ln>
                  <a:noFill/>
                </a:ln>
                <a:solidFill>
                  <a:srgbClr val="A9B7C6"/>
                </a:solidFill>
                <a:effectLst/>
                <a:latin typeface="Consolas" panose="020B0609020204030204" pitchFamily="49" charset="0"/>
              </a:rPr>
              <a:t>(td</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err="1" smtClean="0">
                <a:ln>
                  <a:noFill/>
                </a:ln>
                <a:solidFill>
                  <a:srgbClr val="A5C261"/>
                </a:solidFill>
                <a:effectLst/>
                <a:latin typeface="Consolas" panose="020B0609020204030204" pitchFamily="49" charset="0"/>
              </a:rPr>
              <a:t>kernel.json</a:t>
            </a:r>
            <a:r>
              <a:rPr kumimoji="0" lang="en-US" altLang="en-US" sz="1000" b="0" i="0" u="none" strike="noStrike" cap="none" normalizeH="0" baseline="0" dirty="0" smtClean="0">
                <a:ln>
                  <a:noFill/>
                </a:ln>
                <a:solidFill>
                  <a:srgbClr val="A5C261"/>
                </a:solidFill>
                <a:effectLst/>
                <a:latin typeface="Consolas" panose="020B0609020204030204" pitchFamily="49" charset="0"/>
              </a:rPr>
              <a:t>'</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'w'</a:t>
            </a: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as </a:t>
            </a:r>
            <a:r>
              <a:rPr kumimoji="0" lang="en-US" altLang="en-US" sz="1000" b="0" i="0" u="none" strike="noStrike" cap="none" normalizeH="0" baseline="0" dirty="0" smtClean="0">
                <a:ln>
                  <a:noFill/>
                </a:ln>
                <a:solidFill>
                  <a:srgbClr val="A9B7C6"/>
                </a:solidFill>
                <a:effectLst/>
                <a:latin typeface="Consolas" panose="020B0609020204030204" pitchFamily="49" charset="0"/>
              </a:rPr>
              <a:t>f:</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kernel_json</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get_kernel_json</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kernel_name</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kernel_display_name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json.dump</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kernel_json</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9B7C6"/>
                </a:solidFill>
                <a:effectLst/>
                <a:latin typeface="Consolas" panose="020B0609020204030204" pitchFamily="49" charset="0"/>
              </a:rPr>
              <a:t>f</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err="1" smtClean="0">
                <a:ln>
                  <a:noFill/>
                </a:ln>
                <a:solidFill>
                  <a:srgbClr val="AA4926"/>
                </a:solidFill>
                <a:effectLst/>
                <a:latin typeface="Consolas" panose="020B0609020204030204" pitchFamily="49" charset="0"/>
              </a:rPr>
              <a:t>sort_keys</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8888C6"/>
                </a:solidFill>
                <a:effectLst/>
                <a:latin typeface="Consolas" panose="020B0609020204030204" pitchFamily="49" charset="0"/>
              </a:rPr>
              <a:t>True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safe_name</a:t>
            </a:r>
            <a:r>
              <a:rPr kumimoji="0" lang="en-US" altLang="en-US" sz="1000" b="0" i="0" u="none" strike="noStrike" cap="none" normalizeH="0" baseline="0" dirty="0" smtClean="0">
                <a:ln>
                  <a:noFill/>
                </a:ln>
                <a:solidFill>
                  <a:srgbClr val="A9B7C6"/>
                </a:solidFill>
                <a:effectLst/>
                <a:latin typeface="Consolas" panose="020B0609020204030204" pitchFamily="49" charset="0"/>
              </a:rPr>
              <a:t> =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kernel_display_name.replace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A5C261"/>
                </a:solidFill>
                <a:effectLst/>
                <a:latin typeface="Consolas" panose="020B0609020204030204" pitchFamily="49" charset="0"/>
              </a:rPr>
              <a:t>' '</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5C261"/>
                </a:solidFill>
                <a:effectLst/>
                <a:latin typeface="Consolas" panose="020B0609020204030204" pitchFamily="49" charset="0"/>
              </a:rPr>
              <a:t>'_'</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br>
              <a:rPr kumimoji="0" lang="en-US" altLang="en-US" sz="1000" b="0" i="0" u="none" strike="noStrike" cap="none" normalizeH="0" baseline="0" dirty="0" smtClean="0">
                <a:ln>
                  <a:noFill/>
                </a:ln>
                <a:solidFill>
                  <a:srgbClr val="A9B7C6"/>
                </a:solidFill>
                <a:effectLst/>
                <a:latin typeface="Consolas" panose="020B0609020204030204" pitchFamily="49" charset="0"/>
              </a:rPr>
            </a:br>
            <a:r>
              <a:rPr kumimoji="0" lang="en-US" altLang="en-US" sz="1000" b="0" i="0" u="none" strike="noStrike" cap="none" normalizeH="0" baseline="0" dirty="0" smtClean="0">
                <a:ln>
                  <a:noFill/>
                </a:ln>
                <a:solidFill>
                  <a:srgbClr val="A9B7C6"/>
                </a:solidFill>
                <a:effectLst/>
                <a:latin typeface="Consolas" panose="020B0609020204030204" pitchFamily="49" charset="0"/>
              </a:rPr>
              <a:t>                </a:t>
            </a:r>
            <a:r>
              <a:rPr kumimoji="0" lang="en-US" altLang="en-US" sz="1000" b="0" i="0" u="none" strike="noStrike" cap="none" normalizeH="0" baseline="0" dirty="0" smtClean="0">
                <a:ln>
                  <a:noFill/>
                </a:ln>
                <a:solidFill>
                  <a:srgbClr val="94558D"/>
                </a:solidFill>
                <a:effectLst/>
                <a:latin typeface="Consolas" panose="020B0609020204030204" pitchFamily="49" charset="0"/>
              </a:rPr>
              <a:t>self</a:t>
            </a:r>
            <a:r>
              <a:rPr kumimoji="0" lang="en-US" altLang="en-US" sz="1000" b="0" i="0" u="none" strike="noStrike" cap="none" normalizeH="0" baseline="0" dirty="0" smtClean="0">
                <a:ln>
                  <a:noFill/>
                </a:ln>
                <a:solidFill>
                  <a:srgbClr val="A9B7C6"/>
                </a:solidFill>
                <a:effectLst/>
                <a:latin typeface="Consolas" panose="020B0609020204030204" pitchFamily="49" charset="0"/>
              </a:rPr>
              <a:t>._</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kernel_spec_manager.install_kernel_spec</a:t>
            </a:r>
            <a:r>
              <a:rPr kumimoji="0" lang="en-US" altLang="en-US" sz="1000" b="0" i="0" u="none" strike="noStrike" cap="none" normalizeH="0" baseline="0" dirty="0" smtClean="0">
                <a:ln>
                  <a:noFill/>
                </a:ln>
                <a:solidFill>
                  <a:srgbClr val="A9B7C6"/>
                </a:solidFill>
                <a:effectLst/>
                <a:latin typeface="Consolas" panose="020B0609020204030204" pitchFamily="49" charset="0"/>
              </a:rPr>
              <a:t>(td</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safe_name</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A4926"/>
                </a:solidFill>
                <a:effectLst/>
                <a:latin typeface="Consolas" panose="020B0609020204030204" pitchFamily="49" charset="0"/>
              </a:rPr>
              <a:t>prefix</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err="1" smtClean="0">
                <a:ln>
                  <a:noFill/>
                </a:ln>
                <a:solidFill>
                  <a:srgbClr val="A9B7C6"/>
                </a:solidFill>
                <a:effectLst/>
                <a:latin typeface="Consolas" panose="020B0609020204030204" pitchFamily="49" charset="0"/>
              </a:rPr>
              <a:t>sys.prefix</a:t>
            </a:r>
            <a:r>
              <a:rPr kumimoji="0" lang="en-US" altLang="en-US" sz="1000" b="0" i="0" u="none" strike="noStrike" cap="none" normalizeH="0" baseline="0" dirty="0" smtClean="0">
                <a:ln>
                  <a:noFill/>
                </a:ln>
                <a:solidFill>
                  <a:srgbClr val="CC7832"/>
                </a:solidFill>
                <a:effectLst/>
                <a:latin typeface="Consolas" panose="020B0609020204030204" pitchFamily="49" charset="0"/>
              </a:rPr>
              <a:t>, </a:t>
            </a:r>
            <a:r>
              <a:rPr kumimoji="0" lang="en-US" altLang="en-US" sz="1000" b="0" i="0" u="none" strike="noStrike" cap="none" normalizeH="0" baseline="0" dirty="0" smtClean="0">
                <a:ln>
                  <a:noFill/>
                </a:ln>
                <a:solidFill>
                  <a:srgbClr val="AA4926"/>
                </a:solidFill>
                <a:effectLst/>
                <a:latin typeface="Consolas" panose="020B0609020204030204" pitchFamily="49" charset="0"/>
              </a:rPr>
              <a:t>replace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r>
              <a:rPr kumimoji="0" lang="en-US" altLang="en-US" sz="1000" b="0" i="0" u="none" strike="noStrike" cap="none" normalizeH="0" baseline="0" dirty="0" smtClean="0">
                <a:ln>
                  <a:noFill/>
                </a:ln>
                <a:solidFill>
                  <a:srgbClr val="8888C6"/>
                </a:solidFill>
                <a:effectLst/>
                <a:latin typeface="Consolas" panose="020B0609020204030204" pitchFamily="49" charset="0"/>
              </a:rPr>
              <a:t>True</a:t>
            </a:r>
            <a:r>
              <a:rPr kumimoji="0" lang="en-US" altLang="en-US" sz="1000" b="0" i="0" u="none" strike="noStrike" cap="none" normalizeH="0" baseline="0" dirty="0" smtClean="0">
                <a:ln>
                  <a:noFill/>
                </a:ln>
                <a:solidFill>
                  <a:srgbClr val="A9B7C6"/>
                </a:solidFill>
                <a:effectLst/>
                <a:latin typeface="Consolas" panose="020B06090202040302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821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a:t>
            </a:r>
            <a:r>
              <a:rPr lang="en-US" dirty="0" err="1" smtClean="0"/>
              <a:t>KernelImageCreator</a:t>
            </a:r>
            <a:endParaRPr lang="en-US"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158053775"/>
              </p:ext>
            </p:extLst>
          </p:nvPr>
        </p:nvGraphicFramePr>
        <p:xfrm>
          <a:off x="336550" y="1009650"/>
          <a:ext cx="8207375"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08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902EE3F-9B4F-4DDC-B705-AF0D9F83BF7F}"/>
                                            </p:graphicEl>
                                          </p:spTgt>
                                        </p:tgtEl>
                                        <p:attrNameLst>
                                          <p:attrName>style.visibility</p:attrName>
                                        </p:attrNameLst>
                                      </p:cBhvr>
                                      <p:to>
                                        <p:strVal val="visible"/>
                                      </p:to>
                                    </p:set>
                                    <p:animEffect transition="in" filter="fade">
                                      <p:cBhvr>
                                        <p:cTn id="7" dur="500"/>
                                        <p:tgtEl>
                                          <p:spTgt spid="4">
                                            <p:graphicEl>
                                              <a:dgm id="{5902EE3F-9B4F-4DDC-B705-AF0D9F83BF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DDEE3CF-1284-4100-9F0E-AB2A254340A0}"/>
                                            </p:graphicEl>
                                          </p:spTgt>
                                        </p:tgtEl>
                                        <p:attrNameLst>
                                          <p:attrName>style.visibility</p:attrName>
                                        </p:attrNameLst>
                                      </p:cBhvr>
                                      <p:to>
                                        <p:strVal val="visible"/>
                                      </p:to>
                                    </p:set>
                                    <p:animEffect transition="in" filter="fade">
                                      <p:cBhvr>
                                        <p:cTn id="12" dur="500"/>
                                        <p:tgtEl>
                                          <p:spTgt spid="4">
                                            <p:graphicEl>
                                              <a:dgm id="{7DDEE3CF-1284-4100-9F0E-AB2A254340A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E1A12145-6266-432B-9188-F1D0D951B3A1}"/>
                                            </p:graphicEl>
                                          </p:spTgt>
                                        </p:tgtEl>
                                        <p:attrNameLst>
                                          <p:attrName>style.visibility</p:attrName>
                                        </p:attrNameLst>
                                      </p:cBhvr>
                                      <p:to>
                                        <p:strVal val="visible"/>
                                      </p:to>
                                    </p:set>
                                    <p:animEffect transition="in" filter="fade">
                                      <p:cBhvr>
                                        <p:cTn id="15" dur="500"/>
                                        <p:tgtEl>
                                          <p:spTgt spid="4">
                                            <p:graphicEl>
                                              <a:dgm id="{E1A12145-6266-432B-9188-F1D0D951B3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5F824E9-A2E0-426A-AC34-44FF7FED0479}"/>
                                            </p:graphicEl>
                                          </p:spTgt>
                                        </p:tgtEl>
                                        <p:attrNameLst>
                                          <p:attrName>style.visibility</p:attrName>
                                        </p:attrNameLst>
                                      </p:cBhvr>
                                      <p:to>
                                        <p:strVal val="visible"/>
                                      </p:to>
                                    </p:set>
                                    <p:animEffect transition="in" filter="fade">
                                      <p:cBhvr>
                                        <p:cTn id="20" dur="500"/>
                                        <p:tgtEl>
                                          <p:spTgt spid="4">
                                            <p:graphicEl>
                                              <a:dgm id="{35F824E9-A2E0-426A-AC34-44FF7FED047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854467A-3A51-467B-8960-8C5B60024911}"/>
                                            </p:graphicEl>
                                          </p:spTgt>
                                        </p:tgtEl>
                                        <p:attrNameLst>
                                          <p:attrName>style.visibility</p:attrName>
                                        </p:attrNameLst>
                                      </p:cBhvr>
                                      <p:to>
                                        <p:strVal val="visible"/>
                                      </p:to>
                                    </p:set>
                                    <p:animEffect transition="in" filter="fade">
                                      <p:cBhvr>
                                        <p:cTn id="23" dur="500"/>
                                        <p:tgtEl>
                                          <p:spTgt spid="4">
                                            <p:graphicEl>
                                              <a:dgm id="{C854467A-3A51-467B-8960-8C5B6002491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071147D2-23B2-4EB3-B7C6-7F3AA8F762D5}"/>
                                            </p:graphicEl>
                                          </p:spTgt>
                                        </p:tgtEl>
                                        <p:attrNameLst>
                                          <p:attrName>style.visibility</p:attrName>
                                        </p:attrNameLst>
                                      </p:cBhvr>
                                      <p:to>
                                        <p:strVal val="visible"/>
                                      </p:to>
                                    </p:set>
                                    <p:animEffect transition="in" filter="fade">
                                      <p:cBhvr>
                                        <p:cTn id="28" dur="500"/>
                                        <p:tgtEl>
                                          <p:spTgt spid="4">
                                            <p:graphicEl>
                                              <a:dgm id="{071147D2-23B2-4EB3-B7C6-7F3AA8F762D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30919290-5EAC-4A5E-B24F-15139C611DB1}"/>
                                            </p:graphicEl>
                                          </p:spTgt>
                                        </p:tgtEl>
                                        <p:attrNameLst>
                                          <p:attrName>style.visibility</p:attrName>
                                        </p:attrNameLst>
                                      </p:cBhvr>
                                      <p:to>
                                        <p:strVal val="visible"/>
                                      </p:to>
                                    </p:set>
                                    <p:animEffect transition="in" filter="fade">
                                      <p:cBhvr>
                                        <p:cTn id="31" dur="500"/>
                                        <p:tgtEl>
                                          <p:spTgt spid="4">
                                            <p:graphicEl>
                                              <a:dgm id="{30919290-5EAC-4A5E-B24F-15139C611D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513BDC2D-4F4A-489A-9429-82A6B53B2AED}"/>
                                            </p:graphicEl>
                                          </p:spTgt>
                                        </p:tgtEl>
                                        <p:attrNameLst>
                                          <p:attrName>style.visibility</p:attrName>
                                        </p:attrNameLst>
                                      </p:cBhvr>
                                      <p:to>
                                        <p:strVal val="visible"/>
                                      </p:to>
                                    </p:set>
                                    <p:animEffect transition="in" filter="fade">
                                      <p:cBhvr>
                                        <p:cTn id="36" dur="500"/>
                                        <p:tgtEl>
                                          <p:spTgt spid="4">
                                            <p:graphicEl>
                                              <a:dgm id="{513BDC2D-4F4A-489A-9429-82A6B53B2AE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E4491D31-E1A0-4307-94D5-F0E5438250EF}"/>
                                            </p:graphicEl>
                                          </p:spTgt>
                                        </p:tgtEl>
                                        <p:attrNameLst>
                                          <p:attrName>style.visibility</p:attrName>
                                        </p:attrNameLst>
                                      </p:cBhvr>
                                      <p:to>
                                        <p:strVal val="visible"/>
                                      </p:to>
                                    </p:set>
                                    <p:animEffect transition="in" filter="fade">
                                      <p:cBhvr>
                                        <p:cTn id="39" dur="500"/>
                                        <p:tgtEl>
                                          <p:spTgt spid="4">
                                            <p:graphicEl>
                                              <a:dgm id="{E4491D31-E1A0-4307-94D5-F0E5438250E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1B6792AC-C568-4353-9845-C5980759B52A}"/>
                                            </p:graphicEl>
                                          </p:spTgt>
                                        </p:tgtEl>
                                        <p:attrNameLst>
                                          <p:attrName>style.visibility</p:attrName>
                                        </p:attrNameLst>
                                      </p:cBhvr>
                                      <p:to>
                                        <p:strVal val="visible"/>
                                      </p:to>
                                    </p:set>
                                    <p:animEffect transition="in" filter="fade">
                                      <p:cBhvr>
                                        <p:cTn id="44" dur="500"/>
                                        <p:tgtEl>
                                          <p:spTgt spid="4">
                                            <p:graphicEl>
                                              <a:dgm id="{1B6792AC-C568-4353-9845-C5980759B52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73EFB8D-06EB-4298-801B-A35F48A787B4}"/>
                                            </p:graphicEl>
                                          </p:spTgt>
                                        </p:tgtEl>
                                        <p:attrNameLst>
                                          <p:attrName>style.visibility</p:attrName>
                                        </p:attrNameLst>
                                      </p:cBhvr>
                                      <p:to>
                                        <p:strVal val="visible"/>
                                      </p:to>
                                    </p:set>
                                    <p:animEffect transition="in" filter="fade">
                                      <p:cBhvr>
                                        <p:cTn id="47" dur="500"/>
                                        <p:tgtEl>
                                          <p:spTgt spid="4">
                                            <p:graphicEl>
                                              <a:dgm id="{E73EFB8D-06EB-4298-801B-A35F48A787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the ENTRYPOINT (iota_run_nb.py)</a:t>
            </a:r>
            <a:endParaRPr lang="en-US" dirty="0"/>
          </a:p>
        </p:txBody>
      </p:sp>
      <p:graphicFrame>
        <p:nvGraphicFramePr>
          <p:cNvPr id="3" name="Content Placeholder 2"/>
          <p:cNvGraphicFramePr>
            <a:graphicFrameLocks noGrp="1"/>
          </p:cNvGraphicFramePr>
          <p:nvPr>
            <p:ph sz="quarter" idx="11"/>
            <p:extLst>
              <p:ext uri="{D42A27DB-BD31-4B8C-83A1-F6EECF244321}">
                <p14:modId xmlns:p14="http://schemas.microsoft.com/office/powerpoint/2010/main" val="2576866111"/>
              </p:ext>
            </p:extLst>
          </p:nvPr>
        </p:nvGraphicFramePr>
        <p:xfrm>
          <a:off x="336550" y="1009650"/>
          <a:ext cx="8207375"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4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8BA66F4-ED29-4D90-B466-32A6485D0D9A}"/>
                                            </p:graphicEl>
                                          </p:spTgt>
                                        </p:tgtEl>
                                        <p:attrNameLst>
                                          <p:attrName>style.visibility</p:attrName>
                                        </p:attrNameLst>
                                      </p:cBhvr>
                                      <p:to>
                                        <p:strVal val="visible"/>
                                      </p:to>
                                    </p:set>
                                    <p:animEffect transition="in" filter="fade">
                                      <p:cBhvr>
                                        <p:cTn id="7" dur="500"/>
                                        <p:tgtEl>
                                          <p:spTgt spid="3">
                                            <p:graphicEl>
                                              <a:dgm id="{78BA66F4-ED29-4D90-B466-32A6485D0D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7AAB05FB-2C78-4262-BBF2-2A9BA2CFA01C}"/>
                                            </p:graphicEl>
                                          </p:spTgt>
                                        </p:tgtEl>
                                        <p:attrNameLst>
                                          <p:attrName>style.visibility</p:attrName>
                                        </p:attrNameLst>
                                      </p:cBhvr>
                                      <p:to>
                                        <p:strVal val="visible"/>
                                      </p:to>
                                    </p:set>
                                    <p:animEffect transition="in" filter="fade">
                                      <p:cBhvr>
                                        <p:cTn id="12" dur="500"/>
                                        <p:tgtEl>
                                          <p:spTgt spid="3">
                                            <p:graphicEl>
                                              <a:dgm id="{7AAB05FB-2C78-4262-BBF2-2A9BA2CFA0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7F643B81-D55E-4707-853A-EF1F7E8E2102}"/>
                                            </p:graphicEl>
                                          </p:spTgt>
                                        </p:tgtEl>
                                        <p:attrNameLst>
                                          <p:attrName>style.visibility</p:attrName>
                                        </p:attrNameLst>
                                      </p:cBhvr>
                                      <p:to>
                                        <p:strVal val="visible"/>
                                      </p:to>
                                    </p:set>
                                    <p:animEffect transition="in" filter="fade">
                                      <p:cBhvr>
                                        <p:cTn id="17" dur="500"/>
                                        <p:tgtEl>
                                          <p:spTgt spid="3">
                                            <p:graphicEl>
                                              <a:dgm id="{7F643B81-D55E-4707-853A-EF1F7E8E21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a:t>
            </a:r>
            <a:r>
              <a:rPr lang="en-US" baseline="0" dirty="0" smtClean="0"/>
              <a:t> Decisions and Lessons</a:t>
            </a:r>
            <a:endParaRPr lang="en-US" dirty="0"/>
          </a:p>
        </p:txBody>
      </p:sp>
      <p:sp>
        <p:nvSpPr>
          <p:cNvPr id="3" name="Content Placeholder 2"/>
          <p:cNvSpPr>
            <a:spLocks noGrp="1"/>
          </p:cNvSpPr>
          <p:nvPr>
            <p:ph sz="half" idx="1"/>
          </p:nvPr>
        </p:nvSpPr>
        <p:spPr/>
        <p:txBody>
          <a:bodyPr>
            <a:normAutofit/>
          </a:bodyPr>
          <a:lstStyle/>
          <a:p>
            <a:r>
              <a:rPr lang="en-US" b="1" dirty="0" smtClean="0"/>
              <a:t>Frontend</a:t>
            </a:r>
          </a:p>
          <a:p>
            <a:pPr lvl="1"/>
            <a:r>
              <a:rPr lang="en-US" b="1" dirty="0" smtClean="0"/>
              <a:t>Decision: Use native UI</a:t>
            </a:r>
            <a:endParaRPr lang="en-US" dirty="0" smtClean="0"/>
          </a:p>
          <a:p>
            <a:pPr lvl="1"/>
            <a:r>
              <a:rPr lang="en-US" b="1" dirty="0" smtClean="0"/>
              <a:t>TIL:</a:t>
            </a:r>
            <a:r>
              <a:rPr lang="en-US" dirty="0" smtClean="0"/>
              <a:t> </a:t>
            </a:r>
            <a:r>
              <a:rPr lang="en-US" b="1" dirty="0" smtClean="0"/>
              <a:t>Use</a:t>
            </a:r>
            <a:r>
              <a:rPr lang="en-US" dirty="0" smtClean="0"/>
              <a:t> </a:t>
            </a:r>
            <a:r>
              <a:rPr lang="en-US" b="1" dirty="0" smtClean="0"/>
              <a:t>%</a:t>
            </a:r>
            <a:r>
              <a:rPr lang="en-US" b="1" dirty="0" err="1" smtClean="0"/>
              <a:t>who_ls</a:t>
            </a:r>
            <a:r>
              <a:rPr lang="en-US" b="1" dirty="0" smtClean="0"/>
              <a:t> </a:t>
            </a:r>
            <a:r>
              <a:rPr lang="en-US" dirty="0" smtClean="0"/>
              <a:t>to get names of interactive variables</a:t>
            </a:r>
          </a:p>
        </p:txBody>
      </p:sp>
      <p:sp>
        <p:nvSpPr>
          <p:cNvPr id="4" name="Content Placeholder 3"/>
          <p:cNvSpPr>
            <a:spLocks noGrp="1"/>
          </p:cNvSpPr>
          <p:nvPr>
            <p:ph sz="half" idx="2"/>
          </p:nvPr>
        </p:nvSpPr>
        <p:spPr/>
        <p:txBody>
          <a:bodyPr/>
          <a:lstStyle/>
          <a:p>
            <a:r>
              <a:rPr lang="en-US" b="1" dirty="0"/>
              <a:t>Backend</a:t>
            </a:r>
          </a:p>
          <a:p>
            <a:pPr lvl="1"/>
            <a:r>
              <a:rPr lang="en-US" b="1" dirty="0"/>
              <a:t>Decision: no remote (ECR) calls from JavaScript</a:t>
            </a:r>
          </a:p>
          <a:p>
            <a:pPr lvl="1"/>
            <a:r>
              <a:rPr lang="en-US" b="1" dirty="0"/>
              <a:t>TIL: Use </a:t>
            </a:r>
            <a:r>
              <a:rPr lang="en-US" b="1" i="1" dirty="0" err="1"/>
              <a:t>async</a:t>
            </a:r>
            <a:r>
              <a:rPr lang="en-US" b="1" dirty="0"/>
              <a:t> </a:t>
            </a:r>
            <a:r>
              <a:rPr lang="en-US" b="1" dirty="0" smtClean="0"/>
              <a:t>liberally</a:t>
            </a:r>
            <a:endParaRPr lang="en-US" dirty="0"/>
          </a:p>
        </p:txBody>
      </p:sp>
    </p:spTree>
    <p:extLst>
      <p:ext uri="{BB962C8B-B14F-4D97-AF65-F5344CB8AC3E}">
        <p14:creationId xmlns:p14="http://schemas.microsoft.com/office/powerpoint/2010/main" val="1476138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90346"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rPr>
              <a:t>?</a:t>
            </a:r>
            <a:endParaRPr lang="en-US" sz="11500" b="1" dirty="0">
              <a:solidFill>
                <a:schemeClr val="accent1"/>
              </a:solidFill>
            </a:endParaRPr>
          </a:p>
        </p:txBody>
      </p:sp>
      <p:sp>
        <p:nvSpPr>
          <p:cNvPr id="14" name="TextBox 13"/>
          <p:cNvSpPr txBox="1"/>
          <p:nvPr/>
        </p:nvSpPr>
        <p:spPr>
          <a:xfrm>
            <a:off x="4772493"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rPr>
              <a:t>?</a:t>
            </a:r>
            <a:endParaRPr lang="en-US" sz="11500" b="1" dirty="0">
              <a:solidFill>
                <a:schemeClr val="accent1"/>
              </a:solidFill>
            </a:endParaRPr>
          </a:p>
        </p:txBody>
      </p:sp>
      <p:sp>
        <p:nvSpPr>
          <p:cNvPr id="13" name="TextBox 12"/>
          <p:cNvSpPr txBox="1"/>
          <p:nvPr/>
        </p:nvSpPr>
        <p:spPr>
          <a:xfrm>
            <a:off x="2554641"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rPr>
              <a:t>?</a:t>
            </a:r>
            <a:endParaRPr lang="en-US" sz="11500" b="1" dirty="0">
              <a:solidFill>
                <a:schemeClr val="accent1"/>
              </a:solidFill>
            </a:endParaRPr>
          </a:p>
        </p:txBody>
      </p:sp>
      <p:sp>
        <p:nvSpPr>
          <p:cNvPr id="11" name="TextBox 10"/>
          <p:cNvSpPr txBox="1"/>
          <p:nvPr/>
        </p:nvSpPr>
        <p:spPr>
          <a:xfrm>
            <a:off x="336789"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rPr>
              <a:t>?</a:t>
            </a:r>
            <a:endParaRPr lang="en-US" sz="11500" b="1" dirty="0">
              <a:solidFill>
                <a:schemeClr val="accent1"/>
              </a:solidFill>
            </a:endParaRPr>
          </a:p>
        </p:txBody>
      </p:sp>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sz="half" idx="2"/>
          </p:nvPr>
        </p:nvSpPr>
        <p:spPr>
          <a:xfrm>
            <a:off x="337743" y="3127084"/>
            <a:ext cx="1797050" cy="530516"/>
          </a:xfrm>
        </p:spPr>
        <p:txBody>
          <a:bodyPr/>
          <a:lstStyle/>
          <a:p>
            <a:r>
              <a:rPr lang="en-US" dirty="0" smtClean="0"/>
              <a:t>What a “containerized” notebook or kernel?</a:t>
            </a:r>
            <a:endParaRPr lang="en-US" dirty="0"/>
          </a:p>
        </p:txBody>
      </p:sp>
      <p:sp>
        <p:nvSpPr>
          <p:cNvPr id="4" name="Text Placeholder 3"/>
          <p:cNvSpPr>
            <a:spLocks noGrp="1"/>
          </p:cNvSpPr>
          <p:nvPr>
            <p:ph type="body" sz="half" idx="11"/>
          </p:nvPr>
        </p:nvSpPr>
        <p:spPr>
          <a:xfrm>
            <a:off x="2555277" y="3127084"/>
            <a:ext cx="1797050" cy="530516"/>
          </a:xfrm>
        </p:spPr>
        <p:txBody>
          <a:bodyPr/>
          <a:lstStyle/>
          <a:p>
            <a:r>
              <a:rPr lang="en-US" dirty="0" smtClean="0"/>
              <a:t>What is it good for?</a:t>
            </a:r>
            <a:endParaRPr lang="en-US" dirty="0"/>
          </a:p>
        </p:txBody>
      </p:sp>
      <p:sp>
        <p:nvSpPr>
          <p:cNvPr id="5" name="Text Placeholder 4"/>
          <p:cNvSpPr>
            <a:spLocks noGrp="1"/>
          </p:cNvSpPr>
          <p:nvPr>
            <p:ph type="body" sz="half" idx="13"/>
          </p:nvPr>
        </p:nvSpPr>
        <p:spPr>
          <a:xfrm>
            <a:off x="4772811" y="3127084"/>
            <a:ext cx="1797050" cy="530516"/>
          </a:xfrm>
        </p:spPr>
        <p:txBody>
          <a:bodyPr/>
          <a:lstStyle/>
          <a:p>
            <a:r>
              <a:rPr lang="en-US" dirty="0" smtClean="0"/>
              <a:t>How does it work?</a:t>
            </a:r>
            <a:endParaRPr lang="en-US" dirty="0"/>
          </a:p>
        </p:txBody>
      </p:sp>
      <p:sp>
        <p:nvSpPr>
          <p:cNvPr id="6" name="Text Placeholder 5"/>
          <p:cNvSpPr>
            <a:spLocks noGrp="1"/>
          </p:cNvSpPr>
          <p:nvPr>
            <p:ph type="body" sz="half" idx="15"/>
          </p:nvPr>
        </p:nvSpPr>
        <p:spPr>
          <a:xfrm>
            <a:off x="6990346" y="3127084"/>
            <a:ext cx="1797050" cy="530516"/>
          </a:xfrm>
        </p:spPr>
        <p:txBody>
          <a:bodyPr/>
          <a:lstStyle/>
          <a:p>
            <a:r>
              <a:rPr lang="en-US" dirty="0" smtClean="0"/>
              <a:t>How can I get started?</a:t>
            </a:r>
            <a:endParaRPr lang="en-US" dirty="0"/>
          </a:p>
        </p:txBody>
      </p:sp>
    </p:spTree>
    <p:extLst>
      <p:ext uri="{BB962C8B-B14F-4D97-AF65-F5344CB8AC3E}">
        <p14:creationId xmlns:p14="http://schemas.microsoft.com/office/powerpoint/2010/main" val="26281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3" grpId="0"/>
      <p:bldP spid="11" grpId="0"/>
      <p:bldP spid="3" grpId="0" build="p"/>
      <p:bldP spid="4" grpId="0" build="p"/>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Interesting Decisions</a:t>
            </a:r>
            <a:r>
              <a:rPr lang="en-US" baseline="0" dirty="0" smtClean="0"/>
              <a:t> and Lessons (contd.)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How many local Docker containers?</a:t>
            </a:r>
          </a:p>
          <a:p>
            <a:pPr lvl="1"/>
            <a:r>
              <a:rPr lang="en-US" dirty="0" smtClean="0"/>
              <a:t>Decided that we will start with a singleton container that is shared across all Kernels, for now.</a:t>
            </a:r>
          </a:p>
          <a:p>
            <a:pPr lvl="1"/>
            <a:r>
              <a:rPr lang="en-US" dirty="0" smtClean="0"/>
              <a:t>An “interim” container is used during the export process, though.</a:t>
            </a:r>
          </a:p>
          <a:p>
            <a:r>
              <a:rPr lang="en-US" b="1" dirty="0" smtClean="0"/>
              <a:t>Dependencies – just snapshot the disk, or rebuild?</a:t>
            </a:r>
          </a:p>
          <a:p>
            <a:pPr lvl="1"/>
            <a:r>
              <a:rPr lang="en-US" dirty="0" smtClean="0"/>
              <a:t>Decided to rebuild a clean container with just PYTHON_PATH dependencies.</a:t>
            </a:r>
            <a:endParaRPr lang="en-US" i="0" baseline="0" dirty="0" smtClean="0"/>
          </a:p>
          <a:p>
            <a:r>
              <a:rPr lang="en-US" b="1" dirty="0" smtClean="0"/>
              <a:t>Storing annotations in the Docker Manifest</a:t>
            </a:r>
          </a:p>
          <a:p>
            <a:pPr lvl="1"/>
            <a:r>
              <a:rPr lang="en-US" dirty="0" smtClean="0"/>
              <a:t>Avoid having to build an additional metadata store by recording notebook variables directly in the Docker Manifest</a:t>
            </a:r>
          </a:p>
          <a:p>
            <a:pPr lvl="1"/>
            <a:r>
              <a:rPr lang="en-US" dirty="0" smtClean="0"/>
              <a:t>Docker CLI support for OCI annotations was just merged on July 20!</a:t>
            </a:r>
          </a:p>
          <a:p>
            <a:pPr lvl="1"/>
            <a:r>
              <a:rPr lang="en-US" dirty="0" smtClean="0"/>
              <a:t>Needed to manually apply the annotations after uploading to ECR as a workaround</a:t>
            </a:r>
          </a:p>
        </p:txBody>
      </p:sp>
    </p:spTree>
    <p:extLst>
      <p:ext uri="{BB962C8B-B14F-4D97-AF65-F5344CB8AC3E}">
        <p14:creationId xmlns:p14="http://schemas.microsoft.com/office/powerpoint/2010/main" val="248676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72493"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latin typeface="Lucida Console" panose="020B0609040504020204" pitchFamily="49" charset="0"/>
              </a:rPr>
              <a:t>√</a:t>
            </a:r>
            <a:endParaRPr lang="en-US" sz="11500" b="1" dirty="0">
              <a:solidFill>
                <a:schemeClr val="accent1"/>
              </a:solidFill>
            </a:endParaRPr>
          </a:p>
        </p:txBody>
      </p:sp>
      <p:sp>
        <p:nvSpPr>
          <p:cNvPr id="13" name="TextBox 12"/>
          <p:cNvSpPr txBox="1"/>
          <p:nvPr/>
        </p:nvSpPr>
        <p:spPr>
          <a:xfrm>
            <a:off x="2554641"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latin typeface="Lucida Console" panose="020B0609040504020204" pitchFamily="49" charset="0"/>
              </a:rPr>
              <a:t>√</a:t>
            </a:r>
            <a:endParaRPr lang="en-US" sz="11500" b="1" dirty="0">
              <a:solidFill>
                <a:schemeClr val="accent1"/>
              </a:solidFill>
            </a:endParaRPr>
          </a:p>
        </p:txBody>
      </p:sp>
      <p:sp>
        <p:nvSpPr>
          <p:cNvPr id="11" name="TextBox 10"/>
          <p:cNvSpPr txBox="1"/>
          <p:nvPr/>
        </p:nvSpPr>
        <p:spPr>
          <a:xfrm>
            <a:off x="336789" y="1604354"/>
            <a:ext cx="1819171" cy="1344612"/>
          </a:xfrm>
          <a:prstGeom prst="rect">
            <a:avLst/>
          </a:prstGeom>
          <a:noFill/>
          <a:effectLst/>
        </p:spPr>
        <p:txBody>
          <a:bodyPr wrap="square" rtlCol="0" anchor="ctr">
            <a:noAutofit/>
          </a:bodyPr>
          <a:lstStyle/>
          <a:p>
            <a:pPr algn="ctr"/>
            <a:r>
              <a:rPr lang="en-US" sz="11500" b="1" dirty="0" smtClean="0">
                <a:solidFill>
                  <a:schemeClr val="accent1"/>
                </a:solidFill>
                <a:latin typeface="Lucida Console" panose="020B0609040504020204" pitchFamily="49" charset="0"/>
              </a:rPr>
              <a:t>√</a:t>
            </a:r>
            <a:endParaRPr lang="en-US" sz="11500" b="1" dirty="0">
              <a:solidFill>
                <a:schemeClr val="accent1"/>
              </a:solidFill>
            </a:endParaRPr>
          </a:p>
        </p:txBody>
      </p:sp>
      <p:sp>
        <p:nvSpPr>
          <p:cNvPr id="2" name="Title 1"/>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sz="half" idx="2"/>
          </p:nvPr>
        </p:nvSpPr>
        <p:spPr>
          <a:xfrm>
            <a:off x="337743" y="3127084"/>
            <a:ext cx="1797050" cy="530516"/>
          </a:xfrm>
        </p:spPr>
        <p:txBody>
          <a:bodyPr/>
          <a:lstStyle/>
          <a:p>
            <a:r>
              <a:rPr lang="en-US" dirty="0" smtClean="0"/>
              <a:t>What is a “containerized” notebook or kernel?</a:t>
            </a:r>
            <a:endParaRPr lang="en-US" dirty="0"/>
          </a:p>
        </p:txBody>
      </p:sp>
      <p:sp>
        <p:nvSpPr>
          <p:cNvPr id="4" name="Text Placeholder 3"/>
          <p:cNvSpPr>
            <a:spLocks noGrp="1"/>
          </p:cNvSpPr>
          <p:nvPr>
            <p:ph type="body" sz="half" idx="11"/>
          </p:nvPr>
        </p:nvSpPr>
        <p:spPr>
          <a:xfrm>
            <a:off x="2555277" y="3127084"/>
            <a:ext cx="1797050" cy="530516"/>
          </a:xfrm>
        </p:spPr>
        <p:txBody>
          <a:bodyPr/>
          <a:lstStyle/>
          <a:p>
            <a:r>
              <a:rPr lang="en-US" dirty="0" smtClean="0"/>
              <a:t>What is it good for?</a:t>
            </a:r>
            <a:endParaRPr lang="en-US" dirty="0"/>
          </a:p>
        </p:txBody>
      </p:sp>
      <p:sp>
        <p:nvSpPr>
          <p:cNvPr id="5" name="Text Placeholder 4"/>
          <p:cNvSpPr>
            <a:spLocks noGrp="1"/>
          </p:cNvSpPr>
          <p:nvPr>
            <p:ph type="body" sz="half" idx="13"/>
          </p:nvPr>
        </p:nvSpPr>
        <p:spPr>
          <a:xfrm>
            <a:off x="4772811" y="3127084"/>
            <a:ext cx="1797050" cy="530516"/>
          </a:xfrm>
        </p:spPr>
        <p:txBody>
          <a:bodyPr/>
          <a:lstStyle/>
          <a:p>
            <a:r>
              <a:rPr lang="en-US" dirty="0" smtClean="0"/>
              <a:t>How does it work?</a:t>
            </a:r>
            <a:endParaRPr lang="en-US" dirty="0"/>
          </a:p>
        </p:txBody>
      </p:sp>
    </p:spTree>
    <p:extLst>
      <p:ext uri="{BB962C8B-B14F-4D97-AF65-F5344CB8AC3E}">
        <p14:creationId xmlns:p14="http://schemas.microsoft.com/office/powerpoint/2010/main" val="14521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1" grpId="0"/>
      <p:bldP spid="3" grpId="0" build="p"/>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started?</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aseline="0" dirty="0" smtClean="0"/>
              <a:t>Download</a:t>
            </a:r>
            <a:r>
              <a:rPr lang="en-US" dirty="0" smtClean="0"/>
              <a:t> some of our sample code…</a:t>
            </a:r>
          </a:p>
          <a:p>
            <a:pPr marL="342900" indent="-342900">
              <a:buFont typeface="Arial" panose="020B0604020202020204" pitchFamily="34" charset="0"/>
              <a:buChar char="•"/>
            </a:pPr>
            <a:r>
              <a:rPr lang="en-US" baseline="0" dirty="0" smtClean="0"/>
              <a:t>Try</a:t>
            </a:r>
            <a:r>
              <a:rPr lang="en-US" dirty="0" smtClean="0"/>
              <a:t> out the </a:t>
            </a:r>
            <a:r>
              <a:rPr lang="en-US" dirty="0" err="1" smtClean="0"/>
              <a:t>IoT</a:t>
            </a:r>
            <a:r>
              <a:rPr lang="en-US" dirty="0" smtClean="0"/>
              <a:t> containerization plugin yourself…</a:t>
            </a:r>
            <a:endParaRPr lang="en-US" dirty="0"/>
          </a:p>
          <a:p>
            <a:pPr marL="1085831" lvl="1" indent="-342900">
              <a:buFont typeface="Arial" panose="020B0604020202020204" pitchFamily="34" charset="0"/>
              <a:buChar char="•"/>
            </a:pPr>
            <a:r>
              <a:rPr lang="en-US" dirty="0" smtClean="0"/>
              <a:t>INSIDER TIP!  You don’t need to use </a:t>
            </a:r>
            <a:r>
              <a:rPr lang="en-US" dirty="0" err="1" smtClean="0"/>
              <a:t>IoT</a:t>
            </a:r>
            <a:r>
              <a:rPr lang="en-US" dirty="0"/>
              <a:t> </a:t>
            </a:r>
            <a:r>
              <a:rPr lang="en-US" dirty="0" smtClean="0"/>
              <a:t>to install this plugin!</a:t>
            </a:r>
          </a:p>
          <a:p>
            <a:pPr marL="1085831" lvl="1" indent="-342900">
              <a:buFont typeface="Arial" panose="020B0604020202020204" pitchFamily="34" charset="0"/>
              <a:buChar char="•"/>
            </a:pPr>
            <a:r>
              <a:rPr lang="en-US" baseline="0" dirty="0" smtClean="0"/>
              <a:t>INSIDER</a:t>
            </a:r>
            <a:r>
              <a:rPr lang="en-US" dirty="0" smtClean="0"/>
              <a:t> TIP #2!  This plugin might work in your Jupyter installation!</a:t>
            </a:r>
          </a:p>
          <a:p>
            <a:pPr marL="342900" indent="-342900">
              <a:buFont typeface="Arial" panose="020B0604020202020204" pitchFamily="34" charset="0"/>
              <a:buChar char="•"/>
            </a:pPr>
            <a:r>
              <a:rPr lang="en-US" baseline="0" dirty="0" smtClean="0"/>
              <a:t>Try to implement your own containerized notebooks, and tell us how you did it!</a:t>
            </a:r>
          </a:p>
        </p:txBody>
      </p:sp>
    </p:spTree>
    <p:extLst>
      <p:ext uri="{BB962C8B-B14F-4D97-AF65-F5344CB8AC3E}">
        <p14:creationId xmlns:p14="http://schemas.microsoft.com/office/powerpoint/2010/main" val="85449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sz="quarter" idx="10"/>
          </p:nvPr>
        </p:nvSpPr>
        <p:spPr>
          <a:xfrm>
            <a:off x="487899" y="2572388"/>
            <a:ext cx="8502678" cy="1665505"/>
          </a:xfrm>
        </p:spPr>
        <p:txBody>
          <a:bodyPr>
            <a:normAutofit fontScale="92500"/>
          </a:bodyPr>
          <a:lstStyle/>
          <a:p>
            <a:r>
              <a:rPr lang="en-US" dirty="0"/>
              <a:t>Looking forward to your contributions!</a:t>
            </a:r>
          </a:p>
          <a:p>
            <a:pPr lvl="1"/>
            <a:r>
              <a:rPr lang="en-US" dirty="0">
                <a:hlinkClick r:id="rId2"/>
              </a:rPr>
              <a:t>https://github.com/awslabs/aws-iot-analytics-notebook-containers</a:t>
            </a:r>
            <a:r>
              <a:rPr lang="en-US" dirty="0" smtClean="0">
                <a:hlinkClick r:id="rId2"/>
              </a:rPr>
              <a:t>/</a:t>
            </a:r>
            <a:endParaRPr lang="en-US" dirty="0" smtClean="0"/>
          </a:p>
          <a:p>
            <a:r>
              <a:rPr lang="en-US" dirty="0" smtClean="0"/>
              <a:t>…</a:t>
            </a:r>
            <a:r>
              <a:rPr lang="en-US" dirty="0"/>
              <a:t>and your questions!</a:t>
            </a:r>
          </a:p>
          <a:p>
            <a:pPr lvl="1"/>
            <a:r>
              <a:rPr lang="en-US" dirty="0">
                <a:hlinkClick r:id="rId3"/>
              </a:rPr>
              <a:t>https://stackoverflow.com/questions/tagged/amazon-sagemaker</a:t>
            </a:r>
            <a:endParaRPr lang="en-US" dirty="0"/>
          </a:p>
          <a:p>
            <a:pPr lvl="1"/>
            <a:r>
              <a:rPr lang="en-US" dirty="0">
                <a:hlinkClick r:id="rId4"/>
              </a:rPr>
              <a:t>https://stackoverflow.com/questions/tagged/aws-iot</a:t>
            </a:r>
            <a:endParaRPr lang="en-US" dirty="0"/>
          </a:p>
          <a:p>
            <a:endParaRPr lang="en-US" dirty="0"/>
          </a:p>
        </p:txBody>
      </p:sp>
    </p:spTree>
    <p:extLst>
      <p:ext uri="{BB962C8B-B14F-4D97-AF65-F5344CB8AC3E}">
        <p14:creationId xmlns:p14="http://schemas.microsoft.com/office/powerpoint/2010/main" val="13437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7572" y="1634847"/>
            <a:ext cx="663339" cy="682163"/>
            <a:chOff x="377572" y="1819405"/>
            <a:chExt cx="663339" cy="682163"/>
          </a:xfrm>
        </p:grpSpPr>
        <p:sp>
          <p:nvSpPr>
            <p:cNvPr id="25" name="Rectangle 24"/>
            <p:cNvSpPr/>
            <p:nvPr/>
          </p:nvSpPr>
          <p:spPr>
            <a:xfrm>
              <a:off x="377572" y="1819405"/>
              <a:ext cx="663339" cy="682163"/>
            </a:xfrm>
            <a:prstGeom prst="rect">
              <a:avLst/>
            </a:prstGeom>
            <a:solidFill>
              <a:schemeClr val="bg1"/>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02" y="1848447"/>
              <a:ext cx="624079" cy="624079"/>
            </a:xfrm>
            <a:prstGeom prst="rect">
              <a:avLst/>
            </a:prstGeom>
          </p:spPr>
        </p:pic>
      </p:grpSp>
      <p:sp>
        <p:nvSpPr>
          <p:cNvPr id="2" name="Title 1"/>
          <p:cNvSpPr>
            <a:spLocks noGrp="1"/>
          </p:cNvSpPr>
          <p:nvPr>
            <p:ph type="title"/>
          </p:nvPr>
        </p:nvSpPr>
        <p:spPr/>
        <p:txBody>
          <a:bodyPr/>
          <a:lstStyle/>
          <a:p>
            <a:r>
              <a:rPr lang="en-US" dirty="0" smtClean="0"/>
              <a:t>Some Quick Background</a:t>
            </a:r>
            <a:endParaRPr lang="en-US" dirty="0"/>
          </a:p>
        </p:txBody>
      </p:sp>
      <p:sp>
        <p:nvSpPr>
          <p:cNvPr id="3" name="Content Placeholder 2"/>
          <p:cNvSpPr>
            <a:spLocks noGrp="1"/>
          </p:cNvSpPr>
          <p:nvPr>
            <p:ph idx="1"/>
          </p:nvPr>
        </p:nvSpPr>
        <p:spPr>
          <a:xfrm>
            <a:off x="340593" y="824774"/>
            <a:ext cx="8205304" cy="447993"/>
          </a:xfrm>
        </p:spPr>
        <p:txBody>
          <a:bodyPr/>
          <a:lstStyle/>
          <a:p>
            <a:r>
              <a:rPr lang="en-US" b="1" dirty="0" smtClean="0"/>
              <a:t>Amazon </a:t>
            </a:r>
            <a:r>
              <a:rPr lang="en-US" b="1" dirty="0" err="1" smtClean="0"/>
              <a:t>SageMaker</a:t>
            </a:r>
            <a:endParaRPr lang="en-US" b="1" dirty="0"/>
          </a:p>
        </p:txBody>
      </p:sp>
      <p:sp>
        <p:nvSpPr>
          <p:cNvPr id="4" name="Content Placeholder 2"/>
          <p:cNvSpPr txBox="1">
            <a:spLocks/>
          </p:cNvSpPr>
          <p:nvPr/>
        </p:nvSpPr>
        <p:spPr>
          <a:xfrm>
            <a:off x="336789" y="2848356"/>
            <a:ext cx="8205304" cy="447993"/>
          </a:xfrm>
          <a:prstGeom prst="rect">
            <a:avLst/>
          </a:prstGeom>
        </p:spPr>
        <p:txBody>
          <a:bodyPr vert="horz" lIns="91440" tIns="45720" rIns="91440" bIns="45720" rtlCol="0">
            <a:noAutofit/>
          </a:bodyPr>
          <a:lstStyle>
            <a:lvl1pPr marL="0" indent="0" algn="l" defTabSz="457189" rtl="0" eaLnBrk="1" latinLnBrk="0" hangingPunct="1">
              <a:spcBef>
                <a:spcPct val="20000"/>
              </a:spcBef>
              <a:buFontTx/>
              <a:buNone/>
              <a:defRPr sz="2400" b="0" i="0" kern="1200">
                <a:solidFill>
                  <a:schemeClr val="bg1"/>
                </a:solidFill>
                <a:latin typeface="Amazon Ember Regular" charset="0"/>
                <a:ea typeface="+mn-ea"/>
                <a:cs typeface="Amazon Ember Regular" charset="0"/>
              </a:defRPr>
            </a:lvl1pPr>
            <a:lvl2pPr marL="742931" indent="-285743" algn="l" defTabSz="457189" rtl="0" eaLnBrk="1" latinLnBrk="0" hangingPunct="1">
              <a:spcBef>
                <a:spcPct val="20000"/>
              </a:spcBef>
              <a:buFont typeface="Arial"/>
              <a:buChar char="•"/>
              <a:defRPr sz="2000" b="0" i="0" kern="1200">
                <a:solidFill>
                  <a:schemeClr val="bg1"/>
                </a:solidFill>
                <a:latin typeface="Amazon Ember Regular" charset="0"/>
                <a:ea typeface="+mn-ea"/>
                <a:cs typeface="Amazon Ember Regular" charset="0"/>
              </a:defRPr>
            </a:lvl2pPr>
            <a:lvl3pPr marL="1142972" indent="-228594" algn="l" defTabSz="457189" rtl="0" eaLnBrk="1" latinLnBrk="0" hangingPunct="1">
              <a:spcBef>
                <a:spcPct val="20000"/>
              </a:spcBef>
              <a:buFont typeface="Arial"/>
              <a:buChar char="•"/>
              <a:defRPr sz="1800" b="0" i="0" kern="1200">
                <a:solidFill>
                  <a:schemeClr val="bg1"/>
                </a:solidFill>
                <a:latin typeface="Amazon Ember Regular" charset="0"/>
                <a:ea typeface="+mn-ea"/>
                <a:cs typeface="Amazon Ember Regular" charset="0"/>
              </a:defRPr>
            </a:lvl3pPr>
            <a:lvl4pPr marL="1600160" indent="-228594" algn="l" defTabSz="457189"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4pPr>
            <a:lvl5pPr marL="2057348" indent="-228594" algn="l" defTabSz="457189"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AWS </a:t>
            </a:r>
            <a:r>
              <a:rPr lang="en-US" b="1" dirty="0" err="1" smtClean="0"/>
              <a:t>IoT</a:t>
            </a:r>
            <a:r>
              <a:rPr lang="en-US" b="1" dirty="0" smtClean="0"/>
              <a:t> Analytics</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8953" y="1904551"/>
            <a:ext cx="413926" cy="17857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2592" y="1920880"/>
            <a:ext cx="413926" cy="178572"/>
          </a:xfrm>
          <a:prstGeom prst="rect">
            <a:avLst/>
          </a:prstGeom>
        </p:spPr>
      </p:pic>
      <p:sp>
        <p:nvSpPr>
          <p:cNvPr id="11" name="Rectangle 10"/>
          <p:cNvSpPr/>
          <p:nvPr/>
        </p:nvSpPr>
        <p:spPr>
          <a:xfrm>
            <a:off x="1094602" y="1488983"/>
            <a:ext cx="1628927" cy="985691"/>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33" dirty="0"/>
          </a:p>
        </p:txBody>
      </p:sp>
      <p:sp>
        <p:nvSpPr>
          <p:cNvPr id="13" name="Rectangle 12"/>
          <p:cNvSpPr/>
          <p:nvPr/>
        </p:nvSpPr>
        <p:spPr>
          <a:xfrm>
            <a:off x="6389904" y="1514225"/>
            <a:ext cx="1628927" cy="985691"/>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33" dirty="0"/>
          </a:p>
        </p:txBody>
      </p:sp>
      <p:grpSp>
        <p:nvGrpSpPr>
          <p:cNvPr id="19" name="Group 18"/>
          <p:cNvGrpSpPr/>
          <p:nvPr/>
        </p:nvGrpSpPr>
        <p:grpSpPr>
          <a:xfrm>
            <a:off x="1274361" y="1802393"/>
            <a:ext cx="1361276" cy="318617"/>
            <a:chOff x="-177241" y="2354733"/>
            <a:chExt cx="1361276" cy="318617"/>
          </a:xfrm>
        </p:grpSpPr>
        <p:sp>
          <p:nvSpPr>
            <p:cNvPr id="6" name="Fulfilment &amp;…"/>
            <p:cNvSpPr txBox="1"/>
            <p:nvPr/>
          </p:nvSpPr>
          <p:spPr>
            <a:xfrm>
              <a:off x="507354" y="2443977"/>
              <a:ext cx="676681" cy="201592"/>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9524" tIns="9524" rIns="9524" bIns="9524"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60308">
                <a:spcBef>
                  <a:spcPct val="20000"/>
                </a:spcBef>
              </a:pPr>
              <a:r>
                <a:rPr lang="en-US" sz="1185" b="1" spc="178" dirty="0">
                  <a:solidFill>
                    <a:srgbClr val="FFFFFF"/>
                  </a:solidFill>
                  <a:latin typeface="Amazon Ember" charset="0"/>
                  <a:ea typeface="Amazon Ember" charset="0"/>
                  <a:cs typeface="Amazon Ember" charset="0"/>
                </a:rPr>
                <a:t>BUILD</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41" y="2354733"/>
              <a:ext cx="536406" cy="318617"/>
            </a:xfrm>
            <a:prstGeom prst="rect">
              <a:avLst/>
            </a:prstGeom>
          </p:spPr>
        </p:pic>
      </p:grpSp>
      <p:grpSp>
        <p:nvGrpSpPr>
          <p:cNvPr id="21" name="Group 20"/>
          <p:cNvGrpSpPr/>
          <p:nvPr/>
        </p:nvGrpSpPr>
        <p:grpSpPr>
          <a:xfrm>
            <a:off x="6623452" y="1790508"/>
            <a:ext cx="1342720" cy="403010"/>
            <a:chOff x="7946074" y="2319539"/>
            <a:chExt cx="1342720" cy="403010"/>
          </a:xfrm>
        </p:grpSpPr>
        <p:sp>
          <p:nvSpPr>
            <p:cNvPr id="9" name="Fulfilment &amp;…"/>
            <p:cNvSpPr txBox="1"/>
            <p:nvPr/>
          </p:nvSpPr>
          <p:spPr>
            <a:xfrm>
              <a:off x="8431859" y="2438310"/>
              <a:ext cx="856935" cy="201592"/>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9524" tIns="9524" rIns="9524" bIns="9524"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60308">
                <a:spcBef>
                  <a:spcPct val="20000"/>
                </a:spcBef>
              </a:pPr>
              <a:r>
                <a:rPr lang="en-US" sz="1185" b="1" spc="178" dirty="0">
                  <a:solidFill>
                    <a:srgbClr val="FFFFFF"/>
                  </a:solidFill>
                  <a:latin typeface="Amazon Ember" charset="0"/>
                  <a:ea typeface="Amazon Ember" charset="0"/>
                  <a:cs typeface="Amazon Ember" charset="0"/>
                </a:rPr>
                <a:t>DEPLOY</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6074" y="2319539"/>
              <a:ext cx="352103" cy="403010"/>
            </a:xfrm>
            <a:prstGeom prst="rect">
              <a:avLst/>
            </a:prstGeom>
          </p:spPr>
        </p:pic>
      </p:grpSp>
      <p:grpSp>
        <p:nvGrpSpPr>
          <p:cNvPr id="20" name="Group 19"/>
          <p:cNvGrpSpPr/>
          <p:nvPr/>
        </p:nvGrpSpPr>
        <p:grpSpPr>
          <a:xfrm>
            <a:off x="3993684" y="1773818"/>
            <a:ext cx="1334835" cy="605814"/>
            <a:chOff x="3875412" y="2348055"/>
            <a:chExt cx="1334835" cy="605814"/>
          </a:xfrm>
        </p:grpSpPr>
        <p:sp>
          <p:nvSpPr>
            <p:cNvPr id="8" name="Fulfilment &amp;…"/>
            <p:cNvSpPr txBox="1"/>
            <p:nvPr/>
          </p:nvSpPr>
          <p:spPr>
            <a:xfrm>
              <a:off x="4404598" y="2462965"/>
              <a:ext cx="676681" cy="201592"/>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9524" tIns="9524" rIns="9524" bIns="9524"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60308">
                <a:spcBef>
                  <a:spcPct val="20000"/>
                </a:spcBef>
              </a:pPr>
              <a:r>
                <a:rPr lang="en-US" sz="1185" b="1" spc="178" dirty="0">
                  <a:solidFill>
                    <a:srgbClr val="FFFFFF"/>
                  </a:solidFill>
                  <a:latin typeface="Amazon Ember" charset="0"/>
                  <a:ea typeface="Amazon Ember" charset="0"/>
                  <a:cs typeface="Amazon Ember" charset="0"/>
                </a:rPr>
                <a:t>TRAIN</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5412" y="2348055"/>
              <a:ext cx="404222" cy="404222"/>
            </a:xfrm>
            <a:prstGeom prst="rect">
              <a:avLst/>
            </a:prstGeom>
          </p:spPr>
        </p:pic>
        <p:sp>
          <p:nvSpPr>
            <p:cNvPr id="17" name="Fulfilment &amp;…">
              <a:extLst>
                <a:ext uri="{FF2B5EF4-FFF2-40B4-BE49-F238E27FC236}">
                  <a16:creationId xmlns:lc="http://schemas.openxmlformats.org/drawingml/2006/lockedCanvas" xmlns:a16="http://schemas.microsoft.com/office/drawing/2014/main" xmlns="" id="{FBF85E38-7971-6840-ACE3-90493A278FF6}"/>
                </a:ext>
              </a:extLst>
            </p:cNvPr>
            <p:cNvSpPr txBox="1"/>
            <p:nvPr/>
          </p:nvSpPr>
          <p:spPr>
            <a:xfrm>
              <a:off x="4533566" y="2752277"/>
              <a:ext cx="676681" cy="201592"/>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9524" tIns="9524" rIns="9524" bIns="9524"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60308">
                <a:spcBef>
                  <a:spcPct val="20000"/>
                </a:spcBef>
              </a:pPr>
              <a:r>
                <a:rPr lang="en-US" sz="1185" b="1" spc="178" dirty="0">
                  <a:solidFill>
                    <a:srgbClr val="FF9600"/>
                  </a:solidFill>
                  <a:latin typeface="Amazon Ember" charset="0"/>
                  <a:ea typeface="Amazon Ember" charset="0"/>
                  <a:cs typeface="Amazon Ember" charset="0"/>
                </a:rPr>
                <a:t>TUNE</a:t>
              </a:r>
            </a:p>
          </p:txBody>
        </p:sp>
      </p:grpSp>
      <p:grpSp>
        <p:nvGrpSpPr>
          <p:cNvPr id="22" name="Group 21"/>
          <p:cNvGrpSpPr/>
          <p:nvPr/>
        </p:nvGrpSpPr>
        <p:grpSpPr>
          <a:xfrm>
            <a:off x="3685811" y="1485067"/>
            <a:ext cx="1741811" cy="1053999"/>
            <a:chOff x="2897287" y="1396947"/>
            <a:chExt cx="3209289" cy="2349606"/>
          </a:xfrm>
        </p:grpSpPr>
        <p:sp>
          <p:nvSpPr>
            <p:cNvPr id="12" name="Rectangle 11"/>
            <p:cNvSpPr/>
            <p:nvPr/>
          </p:nvSpPr>
          <p:spPr>
            <a:xfrm>
              <a:off x="3001282" y="1473084"/>
              <a:ext cx="3001300" cy="2197332"/>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33" dirty="0"/>
            </a:p>
          </p:txBody>
        </p:sp>
        <p:sp>
          <p:nvSpPr>
            <p:cNvPr id="18" name="Rectangle 17">
              <a:extLst>
                <a:ext uri="{FF2B5EF4-FFF2-40B4-BE49-F238E27FC236}">
                  <a16:creationId xmlns:lc="http://schemas.openxmlformats.org/drawingml/2006/lockedCanvas" xmlns:a16="http://schemas.microsoft.com/office/drawing/2014/main" xmlns="" id="{3EF32716-2B7A-C842-9F7B-E1DA8917D1A7}"/>
                </a:ext>
              </a:extLst>
            </p:cNvPr>
            <p:cNvSpPr/>
            <p:nvPr/>
          </p:nvSpPr>
          <p:spPr>
            <a:xfrm>
              <a:off x="2897287" y="1396947"/>
              <a:ext cx="3209289" cy="2349606"/>
            </a:xfrm>
            <a:prstGeom prst="rect">
              <a:avLst/>
            </a:prstGeom>
            <a:noFill/>
            <a:ln w="25400">
              <a:solidFill>
                <a:srgbClr val="FF96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33" dirty="0"/>
            </a:p>
          </p:txBody>
        </p:sp>
      </p:grpSp>
      <p:grpSp>
        <p:nvGrpSpPr>
          <p:cNvPr id="36" name="Group 12">
            <a:extLst>
              <a:ext uri="{FF2B5EF4-FFF2-40B4-BE49-F238E27FC236}">
                <a16:creationId xmlns:a16="http://schemas.microsoft.com/office/drawing/2014/main" xmlns="" id="{3BEA642F-FC64-4B1F-BDF6-D28BDCF65759}"/>
              </a:ext>
            </a:extLst>
          </p:cNvPr>
          <p:cNvGrpSpPr>
            <a:grpSpLocks noChangeAspect="1"/>
          </p:cNvGrpSpPr>
          <p:nvPr/>
        </p:nvGrpSpPr>
        <p:grpSpPr bwMode="auto">
          <a:xfrm>
            <a:off x="5757418" y="3335360"/>
            <a:ext cx="449899" cy="472064"/>
            <a:chOff x="5024" y="1865"/>
            <a:chExt cx="751" cy="788"/>
          </a:xfrm>
        </p:grpSpPr>
        <p:sp>
          <p:nvSpPr>
            <p:cNvPr id="37" name="Freeform 23">
              <a:extLst>
                <a:ext uri="{FF2B5EF4-FFF2-40B4-BE49-F238E27FC236}">
                  <a16:creationId xmlns:a16="http://schemas.microsoft.com/office/drawing/2014/main" xmlns="" id="{9E873975-43EF-42E0-9C5E-6F1BB9EE65B7}"/>
                </a:ext>
              </a:extLst>
            </p:cNvPr>
            <p:cNvSpPr>
              <a:spLocks/>
            </p:cNvSpPr>
            <p:nvPr/>
          </p:nvSpPr>
          <p:spPr bwMode="auto">
            <a:xfrm>
              <a:off x="5024" y="2380"/>
              <a:ext cx="197" cy="265"/>
            </a:xfrm>
            <a:custGeom>
              <a:avLst/>
              <a:gdLst>
                <a:gd name="T0" fmla="*/ 94 w 94"/>
                <a:gd name="T1" fmla="*/ 3 h 126"/>
                <a:gd name="T2" fmla="*/ 90 w 94"/>
                <a:gd name="T3" fmla="*/ 0 h 126"/>
                <a:gd name="T4" fmla="*/ 5 w 94"/>
                <a:gd name="T5" fmla="*/ 0 h 126"/>
                <a:gd name="T6" fmla="*/ 0 w 94"/>
                <a:gd name="T7" fmla="*/ 5 h 126"/>
                <a:gd name="T8" fmla="*/ 0 w 94"/>
                <a:gd name="T9" fmla="*/ 125 h 126"/>
                <a:gd name="T10" fmla="*/ 0 w 94"/>
                <a:gd name="T11" fmla="*/ 126 h 126"/>
                <a:gd name="T12" fmla="*/ 94 w 94"/>
                <a:gd name="T13" fmla="*/ 3 h 126"/>
              </a:gdLst>
              <a:ahLst/>
              <a:cxnLst>
                <a:cxn ang="0">
                  <a:pos x="T0" y="T1"/>
                </a:cxn>
                <a:cxn ang="0">
                  <a:pos x="T2" y="T3"/>
                </a:cxn>
                <a:cxn ang="0">
                  <a:pos x="T4" y="T5"/>
                </a:cxn>
                <a:cxn ang="0">
                  <a:pos x="T6" y="T7"/>
                </a:cxn>
                <a:cxn ang="0">
                  <a:pos x="T8" y="T9"/>
                </a:cxn>
                <a:cxn ang="0">
                  <a:pos x="T10" y="T11"/>
                </a:cxn>
                <a:cxn ang="0">
                  <a:pos x="T12" y="T13"/>
                </a:cxn>
              </a:cxnLst>
              <a:rect l="0" t="0" r="r" b="b"/>
              <a:pathLst>
                <a:path w="94" h="126">
                  <a:moveTo>
                    <a:pt x="94" y="3"/>
                  </a:moveTo>
                  <a:cubicBezTo>
                    <a:pt x="93" y="2"/>
                    <a:pt x="92" y="0"/>
                    <a:pt x="90" y="0"/>
                  </a:cubicBezTo>
                  <a:cubicBezTo>
                    <a:pt x="5" y="0"/>
                    <a:pt x="5" y="0"/>
                    <a:pt x="5" y="0"/>
                  </a:cubicBezTo>
                  <a:cubicBezTo>
                    <a:pt x="2" y="0"/>
                    <a:pt x="0" y="3"/>
                    <a:pt x="0" y="5"/>
                  </a:cubicBezTo>
                  <a:cubicBezTo>
                    <a:pt x="0" y="125"/>
                    <a:pt x="0" y="125"/>
                    <a:pt x="0" y="125"/>
                  </a:cubicBezTo>
                  <a:cubicBezTo>
                    <a:pt x="0" y="126"/>
                    <a:pt x="0" y="126"/>
                    <a:pt x="0" y="126"/>
                  </a:cubicBezTo>
                  <a:lnTo>
                    <a:pt x="94" y="3"/>
                  </a:ln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38" name="Freeform 14">
              <a:extLst>
                <a:ext uri="{FF2B5EF4-FFF2-40B4-BE49-F238E27FC236}">
                  <a16:creationId xmlns:a16="http://schemas.microsoft.com/office/drawing/2014/main" xmlns="" id="{3C69FE54-FE6C-4856-8276-A3E19C549FE8}"/>
                </a:ext>
              </a:extLst>
            </p:cNvPr>
            <p:cNvSpPr>
              <a:spLocks/>
            </p:cNvSpPr>
            <p:nvPr/>
          </p:nvSpPr>
          <p:spPr bwMode="auto">
            <a:xfrm>
              <a:off x="5024" y="2380"/>
              <a:ext cx="199" cy="273"/>
            </a:xfrm>
            <a:custGeom>
              <a:avLst/>
              <a:gdLst>
                <a:gd name="T0" fmla="*/ 90 w 95"/>
                <a:gd name="T1" fmla="*/ 130 h 130"/>
                <a:gd name="T2" fmla="*/ 5 w 95"/>
                <a:gd name="T3" fmla="*/ 130 h 130"/>
                <a:gd name="T4" fmla="*/ 0 w 95"/>
                <a:gd name="T5" fmla="*/ 125 h 130"/>
                <a:gd name="T6" fmla="*/ 0 w 95"/>
                <a:gd name="T7" fmla="*/ 5 h 130"/>
                <a:gd name="T8" fmla="*/ 5 w 95"/>
                <a:gd name="T9" fmla="*/ 0 h 130"/>
                <a:gd name="T10" fmla="*/ 90 w 95"/>
                <a:gd name="T11" fmla="*/ 0 h 130"/>
                <a:gd name="T12" fmla="*/ 95 w 95"/>
                <a:gd name="T13" fmla="*/ 5 h 130"/>
                <a:gd name="T14" fmla="*/ 95 w 95"/>
                <a:gd name="T15" fmla="*/ 125 h 130"/>
                <a:gd name="T16" fmla="*/ 90 w 95"/>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30">
                  <a:moveTo>
                    <a:pt x="90" y="130"/>
                  </a:moveTo>
                  <a:cubicBezTo>
                    <a:pt x="5" y="130"/>
                    <a:pt x="5" y="130"/>
                    <a:pt x="5" y="130"/>
                  </a:cubicBezTo>
                  <a:cubicBezTo>
                    <a:pt x="2" y="130"/>
                    <a:pt x="0" y="128"/>
                    <a:pt x="0" y="125"/>
                  </a:cubicBezTo>
                  <a:cubicBezTo>
                    <a:pt x="0" y="5"/>
                    <a:pt x="0" y="5"/>
                    <a:pt x="0" y="5"/>
                  </a:cubicBezTo>
                  <a:cubicBezTo>
                    <a:pt x="0" y="3"/>
                    <a:pt x="2" y="0"/>
                    <a:pt x="5" y="0"/>
                  </a:cubicBezTo>
                  <a:cubicBezTo>
                    <a:pt x="90" y="0"/>
                    <a:pt x="90" y="0"/>
                    <a:pt x="90" y="0"/>
                  </a:cubicBezTo>
                  <a:cubicBezTo>
                    <a:pt x="92" y="0"/>
                    <a:pt x="95" y="3"/>
                    <a:pt x="95" y="5"/>
                  </a:cubicBezTo>
                  <a:cubicBezTo>
                    <a:pt x="95" y="125"/>
                    <a:pt x="95" y="125"/>
                    <a:pt x="95" y="125"/>
                  </a:cubicBezTo>
                  <a:cubicBezTo>
                    <a:pt x="95" y="128"/>
                    <a:pt x="92" y="130"/>
                    <a:pt x="90" y="130"/>
                  </a:cubicBezTo>
                  <a:close/>
                </a:path>
              </a:pathLst>
            </a:custGeom>
            <a:noFill/>
            <a:ln w="22225">
              <a:solidFill>
                <a:schemeClr val="bg1"/>
              </a:solidFill>
            </a:ln>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39" name="Freeform 20">
              <a:extLst>
                <a:ext uri="{FF2B5EF4-FFF2-40B4-BE49-F238E27FC236}">
                  <a16:creationId xmlns:a16="http://schemas.microsoft.com/office/drawing/2014/main" xmlns="" id="{08C68EB7-8DF0-460B-9950-028146B42C48}"/>
                </a:ext>
              </a:extLst>
            </p:cNvPr>
            <p:cNvSpPr>
              <a:spLocks/>
            </p:cNvSpPr>
            <p:nvPr/>
          </p:nvSpPr>
          <p:spPr bwMode="auto">
            <a:xfrm>
              <a:off x="5064" y="2209"/>
              <a:ext cx="104" cy="115"/>
            </a:xfrm>
            <a:custGeom>
              <a:avLst/>
              <a:gdLst>
                <a:gd name="T0" fmla="*/ 50 w 50"/>
                <a:gd name="T1" fmla="*/ 10 h 55"/>
                <a:gd name="T2" fmla="*/ 28 w 50"/>
                <a:gd name="T3" fmla="*/ 0 h 55"/>
                <a:gd name="T4" fmla="*/ 0 w 50"/>
                <a:gd name="T5" fmla="*/ 28 h 55"/>
                <a:gd name="T6" fmla="*/ 19 w 50"/>
                <a:gd name="T7" fmla="*/ 55 h 55"/>
                <a:gd name="T8" fmla="*/ 50 w 50"/>
                <a:gd name="T9" fmla="*/ 10 h 55"/>
              </a:gdLst>
              <a:ahLst/>
              <a:cxnLst>
                <a:cxn ang="0">
                  <a:pos x="T0" y="T1"/>
                </a:cxn>
                <a:cxn ang="0">
                  <a:pos x="T2" y="T3"/>
                </a:cxn>
                <a:cxn ang="0">
                  <a:pos x="T4" y="T5"/>
                </a:cxn>
                <a:cxn ang="0">
                  <a:pos x="T6" y="T7"/>
                </a:cxn>
                <a:cxn ang="0">
                  <a:pos x="T8" y="T9"/>
                </a:cxn>
              </a:cxnLst>
              <a:rect l="0" t="0" r="r" b="b"/>
              <a:pathLst>
                <a:path w="50" h="55">
                  <a:moveTo>
                    <a:pt x="50" y="10"/>
                  </a:moveTo>
                  <a:cubicBezTo>
                    <a:pt x="45" y="4"/>
                    <a:pt x="37" y="0"/>
                    <a:pt x="28" y="0"/>
                  </a:cubicBezTo>
                  <a:cubicBezTo>
                    <a:pt x="13" y="0"/>
                    <a:pt x="0" y="12"/>
                    <a:pt x="0" y="28"/>
                  </a:cubicBezTo>
                  <a:cubicBezTo>
                    <a:pt x="0" y="40"/>
                    <a:pt x="8" y="51"/>
                    <a:pt x="19" y="55"/>
                  </a:cubicBezTo>
                  <a:cubicBezTo>
                    <a:pt x="23" y="20"/>
                    <a:pt x="41" y="12"/>
                    <a:pt x="50" y="10"/>
                  </a:cubicBezTo>
                  <a:close/>
                </a:path>
              </a:pathLst>
            </a:custGeom>
            <a:solidFill>
              <a:srgbClr val="FCE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0" name="Freeform 21">
              <a:extLst>
                <a:ext uri="{FF2B5EF4-FFF2-40B4-BE49-F238E27FC236}">
                  <a16:creationId xmlns:a16="http://schemas.microsoft.com/office/drawing/2014/main" xmlns="" id="{BA04695B-0E05-4F2F-9EDB-2FEC3D2EB5DD}"/>
                </a:ext>
              </a:extLst>
            </p:cNvPr>
            <p:cNvSpPr>
              <a:spLocks/>
            </p:cNvSpPr>
            <p:nvPr/>
          </p:nvSpPr>
          <p:spPr bwMode="auto">
            <a:xfrm>
              <a:off x="5338" y="2068"/>
              <a:ext cx="104" cy="115"/>
            </a:xfrm>
            <a:custGeom>
              <a:avLst/>
              <a:gdLst>
                <a:gd name="T0" fmla="*/ 50 w 50"/>
                <a:gd name="T1" fmla="*/ 10 h 55"/>
                <a:gd name="T2" fmla="*/ 28 w 50"/>
                <a:gd name="T3" fmla="*/ 0 h 55"/>
                <a:gd name="T4" fmla="*/ 0 w 50"/>
                <a:gd name="T5" fmla="*/ 28 h 55"/>
                <a:gd name="T6" fmla="*/ 19 w 50"/>
                <a:gd name="T7" fmla="*/ 55 h 55"/>
                <a:gd name="T8" fmla="*/ 50 w 50"/>
                <a:gd name="T9" fmla="*/ 10 h 55"/>
              </a:gdLst>
              <a:ahLst/>
              <a:cxnLst>
                <a:cxn ang="0">
                  <a:pos x="T0" y="T1"/>
                </a:cxn>
                <a:cxn ang="0">
                  <a:pos x="T2" y="T3"/>
                </a:cxn>
                <a:cxn ang="0">
                  <a:pos x="T4" y="T5"/>
                </a:cxn>
                <a:cxn ang="0">
                  <a:pos x="T6" y="T7"/>
                </a:cxn>
                <a:cxn ang="0">
                  <a:pos x="T8" y="T9"/>
                </a:cxn>
              </a:cxnLst>
              <a:rect l="0" t="0" r="r" b="b"/>
              <a:pathLst>
                <a:path w="50" h="55">
                  <a:moveTo>
                    <a:pt x="50" y="10"/>
                  </a:moveTo>
                  <a:cubicBezTo>
                    <a:pt x="44" y="4"/>
                    <a:pt x="37" y="0"/>
                    <a:pt x="28" y="0"/>
                  </a:cubicBezTo>
                  <a:cubicBezTo>
                    <a:pt x="12" y="0"/>
                    <a:pt x="0" y="13"/>
                    <a:pt x="0" y="28"/>
                  </a:cubicBezTo>
                  <a:cubicBezTo>
                    <a:pt x="0" y="41"/>
                    <a:pt x="8" y="51"/>
                    <a:pt x="19" y="55"/>
                  </a:cubicBezTo>
                  <a:cubicBezTo>
                    <a:pt x="22" y="20"/>
                    <a:pt x="41" y="12"/>
                    <a:pt x="50" y="10"/>
                  </a:cubicBezTo>
                  <a:close/>
                </a:path>
              </a:pathLst>
            </a:custGeom>
            <a:solidFill>
              <a:srgbClr val="FCE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1" name="Freeform 22">
              <a:extLst>
                <a:ext uri="{FF2B5EF4-FFF2-40B4-BE49-F238E27FC236}">
                  <a16:creationId xmlns:a16="http://schemas.microsoft.com/office/drawing/2014/main" xmlns="" id="{781FE56E-4A5D-4AA2-9370-512164ED7BD6}"/>
                </a:ext>
              </a:extLst>
            </p:cNvPr>
            <p:cNvSpPr>
              <a:spLocks/>
            </p:cNvSpPr>
            <p:nvPr/>
          </p:nvSpPr>
          <p:spPr bwMode="auto">
            <a:xfrm>
              <a:off x="5616" y="1865"/>
              <a:ext cx="104" cy="115"/>
            </a:xfrm>
            <a:custGeom>
              <a:avLst/>
              <a:gdLst>
                <a:gd name="T0" fmla="*/ 50 w 50"/>
                <a:gd name="T1" fmla="*/ 10 h 55"/>
                <a:gd name="T2" fmla="*/ 28 w 50"/>
                <a:gd name="T3" fmla="*/ 0 h 55"/>
                <a:gd name="T4" fmla="*/ 0 w 50"/>
                <a:gd name="T5" fmla="*/ 28 h 55"/>
                <a:gd name="T6" fmla="*/ 19 w 50"/>
                <a:gd name="T7" fmla="*/ 55 h 55"/>
                <a:gd name="T8" fmla="*/ 50 w 50"/>
                <a:gd name="T9" fmla="*/ 10 h 55"/>
              </a:gdLst>
              <a:ahLst/>
              <a:cxnLst>
                <a:cxn ang="0">
                  <a:pos x="T0" y="T1"/>
                </a:cxn>
                <a:cxn ang="0">
                  <a:pos x="T2" y="T3"/>
                </a:cxn>
                <a:cxn ang="0">
                  <a:pos x="T4" y="T5"/>
                </a:cxn>
                <a:cxn ang="0">
                  <a:pos x="T6" y="T7"/>
                </a:cxn>
                <a:cxn ang="0">
                  <a:pos x="T8" y="T9"/>
                </a:cxn>
              </a:cxnLst>
              <a:rect l="0" t="0" r="r" b="b"/>
              <a:pathLst>
                <a:path w="50" h="55">
                  <a:moveTo>
                    <a:pt x="50" y="10"/>
                  </a:moveTo>
                  <a:cubicBezTo>
                    <a:pt x="45" y="4"/>
                    <a:pt x="37" y="0"/>
                    <a:pt x="28" y="0"/>
                  </a:cubicBezTo>
                  <a:cubicBezTo>
                    <a:pt x="13" y="0"/>
                    <a:pt x="0" y="13"/>
                    <a:pt x="0" y="28"/>
                  </a:cubicBezTo>
                  <a:cubicBezTo>
                    <a:pt x="0" y="41"/>
                    <a:pt x="8" y="51"/>
                    <a:pt x="19" y="55"/>
                  </a:cubicBezTo>
                  <a:cubicBezTo>
                    <a:pt x="23" y="20"/>
                    <a:pt x="41" y="12"/>
                    <a:pt x="50" y="10"/>
                  </a:cubicBezTo>
                  <a:close/>
                </a:path>
              </a:pathLst>
            </a:custGeom>
            <a:solidFill>
              <a:srgbClr val="FCE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2" name="Freeform 24">
              <a:extLst>
                <a:ext uri="{FF2B5EF4-FFF2-40B4-BE49-F238E27FC236}">
                  <a16:creationId xmlns:a16="http://schemas.microsoft.com/office/drawing/2014/main" xmlns="" id="{AB69C4C9-DAD5-4834-BB4E-AEA06C006442}"/>
                </a:ext>
              </a:extLst>
            </p:cNvPr>
            <p:cNvSpPr>
              <a:spLocks/>
            </p:cNvSpPr>
            <p:nvPr/>
          </p:nvSpPr>
          <p:spPr bwMode="auto">
            <a:xfrm>
              <a:off x="5576" y="2114"/>
              <a:ext cx="195" cy="539"/>
            </a:xfrm>
            <a:custGeom>
              <a:avLst/>
              <a:gdLst>
                <a:gd name="T0" fmla="*/ 5 w 93"/>
                <a:gd name="T1" fmla="*/ 257 h 257"/>
                <a:gd name="T2" fmla="*/ 93 w 93"/>
                <a:gd name="T3" fmla="*/ 2 h 257"/>
                <a:gd name="T4" fmla="*/ 90 w 93"/>
                <a:gd name="T5" fmla="*/ 0 h 257"/>
                <a:gd name="T6" fmla="*/ 5 w 93"/>
                <a:gd name="T7" fmla="*/ 0 h 257"/>
                <a:gd name="T8" fmla="*/ 0 w 93"/>
                <a:gd name="T9" fmla="*/ 5 h 257"/>
                <a:gd name="T10" fmla="*/ 0 w 93"/>
                <a:gd name="T11" fmla="*/ 252 h 257"/>
                <a:gd name="T12" fmla="*/ 5 w 93"/>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93" h="257">
                  <a:moveTo>
                    <a:pt x="5" y="257"/>
                  </a:moveTo>
                  <a:cubicBezTo>
                    <a:pt x="93" y="2"/>
                    <a:pt x="93" y="2"/>
                    <a:pt x="93" y="2"/>
                  </a:cubicBezTo>
                  <a:cubicBezTo>
                    <a:pt x="92" y="1"/>
                    <a:pt x="91" y="0"/>
                    <a:pt x="90" y="0"/>
                  </a:cubicBezTo>
                  <a:cubicBezTo>
                    <a:pt x="5" y="0"/>
                    <a:pt x="5" y="0"/>
                    <a:pt x="5" y="0"/>
                  </a:cubicBezTo>
                  <a:cubicBezTo>
                    <a:pt x="2" y="0"/>
                    <a:pt x="0" y="2"/>
                    <a:pt x="0" y="5"/>
                  </a:cubicBezTo>
                  <a:cubicBezTo>
                    <a:pt x="0" y="252"/>
                    <a:pt x="0" y="252"/>
                    <a:pt x="0" y="252"/>
                  </a:cubicBezTo>
                  <a:cubicBezTo>
                    <a:pt x="0" y="255"/>
                    <a:pt x="2" y="257"/>
                    <a:pt x="5" y="257"/>
                  </a:cubicBez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3" name="Freeform 13">
              <a:extLst>
                <a:ext uri="{FF2B5EF4-FFF2-40B4-BE49-F238E27FC236}">
                  <a16:creationId xmlns:a16="http://schemas.microsoft.com/office/drawing/2014/main" xmlns="" id="{5480A37B-95FB-44E5-BC11-78181F72E91D}"/>
                </a:ext>
              </a:extLst>
            </p:cNvPr>
            <p:cNvSpPr>
              <a:spLocks/>
            </p:cNvSpPr>
            <p:nvPr/>
          </p:nvSpPr>
          <p:spPr bwMode="auto">
            <a:xfrm>
              <a:off x="5576" y="2114"/>
              <a:ext cx="199" cy="539"/>
            </a:xfrm>
            <a:custGeom>
              <a:avLst/>
              <a:gdLst>
                <a:gd name="T0" fmla="*/ 90 w 95"/>
                <a:gd name="T1" fmla="*/ 257 h 257"/>
                <a:gd name="T2" fmla="*/ 5 w 95"/>
                <a:gd name="T3" fmla="*/ 257 h 257"/>
                <a:gd name="T4" fmla="*/ 0 w 95"/>
                <a:gd name="T5" fmla="*/ 252 h 257"/>
                <a:gd name="T6" fmla="*/ 0 w 95"/>
                <a:gd name="T7" fmla="*/ 5 h 257"/>
                <a:gd name="T8" fmla="*/ 5 w 95"/>
                <a:gd name="T9" fmla="*/ 0 h 257"/>
                <a:gd name="T10" fmla="*/ 90 w 95"/>
                <a:gd name="T11" fmla="*/ 0 h 257"/>
                <a:gd name="T12" fmla="*/ 95 w 95"/>
                <a:gd name="T13" fmla="*/ 5 h 257"/>
                <a:gd name="T14" fmla="*/ 95 w 95"/>
                <a:gd name="T15" fmla="*/ 252 h 257"/>
                <a:gd name="T16" fmla="*/ 90 w 95"/>
                <a:gd name="T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57">
                  <a:moveTo>
                    <a:pt x="90" y="257"/>
                  </a:moveTo>
                  <a:cubicBezTo>
                    <a:pt x="5" y="257"/>
                    <a:pt x="5" y="257"/>
                    <a:pt x="5" y="257"/>
                  </a:cubicBezTo>
                  <a:cubicBezTo>
                    <a:pt x="2" y="257"/>
                    <a:pt x="0" y="255"/>
                    <a:pt x="0" y="252"/>
                  </a:cubicBezTo>
                  <a:cubicBezTo>
                    <a:pt x="0" y="5"/>
                    <a:pt x="0" y="5"/>
                    <a:pt x="0" y="5"/>
                  </a:cubicBezTo>
                  <a:cubicBezTo>
                    <a:pt x="0" y="2"/>
                    <a:pt x="2" y="0"/>
                    <a:pt x="5" y="0"/>
                  </a:cubicBezTo>
                  <a:cubicBezTo>
                    <a:pt x="90" y="0"/>
                    <a:pt x="90" y="0"/>
                    <a:pt x="90" y="0"/>
                  </a:cubicBezTo>
                  <a:cubicBezTo>
                    <a:pt x="92" y="0"/>
                    <a:pt x="95" y="2"/>
                    <a:pt x="95" y="5"/>
                  </a:cubicBezTo>
                  <a:cubicBezTo>
                    <a:pt x="95" y="252"/>
                    <a:pt x="95" y="252"/>
                    <a:pt x="95" y="252"/>
                  </a:cubicBezTo>
                  <a:cubicBezTo>
                    <a:pt x="95" y="255"/>
                    <a:pt x="92" y="257"/>
                    <a:pt x="90" y="257"/>
                  </a:cubicBezTo>
                  <a:close/>
                </a:path>
              </a:pathLst>
            </a:custGeom>
            <a:noFill/>
            <a:ln w="22225">
              <a:solidFill>
                <a:schemeClr val="bg1"/>
              </a:solidFill>
            </a:ln>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4" name="Freeform 25">
              <a:extLst>
                <a:ext uri="{FF2B5EF4-FFF2-40B4-BE49-F238E27FC236}">
                  <a16:creationId xmlns:a16="http://schemas.microsoft.com/office/drawing/2014/main" xmlns="" id="{DF2FFC91-1488-487C-8639-7275952643B1}"/>
                </a:ext>
              </a:extLst>
            </p:cNvPr>
            <p:cNvSpPr>
              <a:spLocks/>
            </p:cNvSpPr>
            <p:nvPr/>
          </p:nvSpPr>
          <p:spPr bwMode="auto">
            <a:xfrm>
              <a:off x="5300" y="2255"/>
              <a:ext cx="197" cy="398"/>
            </a:xfrm>
            <a:custGeom>
              <a:avLst/>
              <a:gdLst>
                <a:gd name="T0" fmla="*/ 3 w 94"/>
                <a:gd name="T1" fmla="*/ 190 h 190"/>
                <a:gd name="T2" fmla="*/ 94 w 94"/>
                <a:gd name="T3" fmla="*/ 3 h 190"/>
                <a:gd name="T4" fmla="*/ 90 w 94"/>
                <a:gd name="T5" fmla="*/ 0 h 190"/>
                <a:gd name="T6" fmla="*/ 5 w 94"/>
                <a:gd name="T7" fmla="*/ 0 h 190"/>
                <a:gd name="T8" fmla="*/ 0 w 94"/>
                <a:gd name="T9" fmla="*/ 5 h 190"/>
                <a:gd name="T10" fmla="*/ 0 w 94"/>
                <a:gd name="T11" fmla="*/ 185 h 190"/>
                <a:gd name="T12" fmla="*/ 3 w 94"/>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94" h="190">
                  <a:moveTo>
                    <a:pt x="3" y="190"/>
                  </a:moveTo>
                  <a:cubicBezTo>
                    <a:pt x="94" y="3"/>
                    <a:pt x="94" y="3"/>
                    <a:pt x="94" y="3"/>
                  </a:cubicBezTo>
                  <a:cubicBezTo>
                    <a:pt x="93" y="1"/>
                    <a:pt x="92" y="0"/>
                    <a:pt x="90" y="0"/>
                  </a:cubicBezTo>
                  <a:cubicBezTo>
                    <a:pt x="5" y="0"/>
                    <a:pt x="5" y="0"/>
                    <a:pt x="5" y="0"/>
                  </a:cubicBezTo>
                  <a:cubicBezTo>
                    <a:pt x="2" y="0"/>
                    <a:pt x="0" y="2"/>
                    <a:pt x="0" y="5"/>
                  </a:cubicBezTo>
                  <a:cubicBezTo>
                    <a:pt x="0" y="185"/>
                    <a:pt x="0" y="185"/>
                    <a:pt x="0" y="185"/>
                  </a:cubicBezTo>
                  <a:cubicBezTo>
                    <a:pt x="0" y="187"/>
                    <a:pt x="1" y="189"/>
                    <a:pt x="3" y="190"/>
                  </a:cubicBez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5" name="Freeform 13">
              <a:extLst>
                <a:ext uri="{FF2B5EF4-FFF2-40B4-BE49-F238E27FC236}">
                  <a16:creationId xmlns:a16="http://schemas.microsoft.com/office/drawing/2014/main" xmlns="" id="{6CAAA45A-A71B-4453-A5D1-2008D0778220}"/>
                </a:ext>
              </a:extLst>
            </p:cNvPr>
            <p:cNvSpPr>
              <a:spLocks/>
            </p:cNvSpPr>
            <p:nvPr/>
          </p:nvSpPr>
          <p:spPr bwMode="auto">
            <a:xfrm>
              <a:off x="5300" y="2255"/>
              <a:ext cx="199" cy="398"/>
            </a:xfrm>
            <a:custGeom>
              <a:avLst/>
              <a:gdLst>
                <a:gd name="T0" fmla="*/ 90 w 95"/>
                <a:gd name="T1" fmla="*/ 257 h 257"/>
                <a:gd name="T2" fmla="*/ 5 w 95"/>
                <a:gd name="T3" fmla="*/ 257 h 257"/>
                <a:gd name="T4" fmla="*/ 0 w 95"/>
                <a:gd name="T5" fmla="*/ 252 h 257"/>
                <a:gd name="T6" fmla="*/ 0 w 95"/>
                <a:gd name="T7" fmla="*/ 5 h 257"/>
                <a:gd name="T8" fmla="*/ 5 w 95"/>
                <a:gd name="T9" fmla="*/ 0 h 257"/>
                <a:gd name="T10" fmla="*/ 90 w 95"/>
                <a:gd name="T11" fmla="*/ 0 h 257"/>
                <a:gd name="T12" fmla="*/ 95 w 95"/>
                <a:gd name="T13" fmla="*/ 5 h 257"/>
                <a:gd name="T14" fmla="*/ 95 w 95"/>
                <a:gd name="T15" fmla="*/ 252 h 257"/>
                <a:gd name="T16" fmla="*/ 90 w 95"/>
                <a:gd name="T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57">
                  <a:moveTo>
                    <a:pt x="90" y="257"/>
                  </a:moveTo>
                  <a:cubicBezTo>
                    <a:pt x="5" y="257"/>
                    <a:pt x="5" y="257"/>
                    <a:pt x="5" y="257"/>
                  </a:cubicBezTo>
                  <a:cubicBezTo>
                    <a:pt x="2" y="257"/>
                    <a:pt x="0" y="255"/>
                    <a:pt x="0" y="252"/>
                  </a:cubicBezTo>
                  <a:cubicBezTo>
                    <a:pt x="0" y="5"/>
                    <a:pt x="0" y="5"/>
                    <a:pt x="0" y="5"/>
                  </a:cubicBezTo>
                  <a:cubicBezTo>
                    <a:pt x="0" y="2"/>
                    <a:pt x="2" y="0"/>
                    <a:pt x="5" y="0"/>
                  </a:cubicBezTo>
                  <a:cubicBezTo>
                    <a:pt x="90" y="0"/>
                    <a:pt x="90" y="0"/>
                    <a:pt x="90" y="0"/>
                  </a:cubicBezTo>
                  <a:cubicBezTo>
                    <a:pt x="92" y="0"/>
                    <a:pt x="95" y="2"/>
                    <a:pt x="95" y="5"/>
                  </a:cubicBezTo>
                  <a:cubicBezTo>
                    <a:pt x="95" y="252"/>
                    <a:pt x="95" y="252"/>
                    <a:pt x="95" y="252"/>
                  </a:cubicBezTo>
                  <a:cubicBezTo>
                    <a:pt x="95" y="255"/>
                    <a:pt x="92" y="257"/>
                    <a:pt x="90" y="257"/>
                  </a:cubicBezTo>
                  <a:close/>
                </a:path>
              </a:pathLst>
            </a:custGeom>
            <a:noFill/>
            <a:ln w="22225">
              <a:solidFill>
                <a:schemeClr val="bg1"/>
              </a:solidFill>
            </a:ln>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6" name="Oval 15">
              <a:extLst>
                <a:ext uri="{FF2B5EF4-FFF2-40B4-BE49-F238E27FC236}">
                  <a16:creationId xmlns:a16="http://schemas.microsoft.com/office/drawing/2014/main" xmlns="" id="{FEF92205-AE1E-41A0-BD57-5A0E09170D02}"/>
                </a:ext>
              </a:extLst>
            </p:cNvPr>
            <p:cNvSpPr>
              <a:spLocks noChangeArrowheads="1"/>
            </p:cNvSpPr>
            <p:nvPr/>
          </p:nvSpPr>
          <p:spPr bwMode="auto">
            <a:xfrm>
              <a:off x="5064" y="2209"/>
              <a:ext cx="119" cy="117"/>
            </a:xfrm>
            <a:prstGeom prst="ellipse">
              <a:avLst/>
            </a:prstGeom>
            <a:noFill/>
            <a:ln w="22225">
              <a:solidFill>
                <a:schemeClr val="bg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7" name="Oval 16">
              <a:extLst>
                <a:ext uri="{FF2B5EF4-FFF2-40B4-BE49-F238E27FC236}">
                  <a16:creationId xmlns:a16="http://schemas.microsoft.com/office/drawing/2014/main" xmlns="" id="{DF7DA0C9-4ECD-4A9E-A4C8-6A761C35B609}"/>
                </a:ext>
              </a:extLst>
            </p:cNvPr>
            <p:cNvSpPr>
              <a:spLocks noChangeArrowheads="1"/>
            </p:cNvSpPr>
            <p:nvPr/>
          </p:nvSpPr>
          <p:spPr bwMode="auto">
            <a:xfrm>
              <a:off x="5338" y="2068"/>
              <a:ext cx="117" cy="118"/>
            </a:xfrm>
            <a:prstGeom prst="ellipse">
              <a:avLst/>
            </a:prstGeom>
            <a:noFill/>
            <a:ln w="22225">
              <a:solidFill>
                <a:schemeClr val="bg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8" name="Oval 17">
              <a:extLst>
                <a:ext uri="{FF2B5EF4-FFF2-40B4-BE49-F238E27FC236}">
                  <a16:creationId xmlns:a16="http://schemas.microsoft.com/office/drawing/2014/main" xmlns="" id="{7FD242CE-116E-4358-988F-AEB4C282DD12}"/>
                </a:ext>
              </a:extLst>
            </p:cNvPr>
            <p:cNvSpPr>
              <a:spLocks noChangeArrowheads="1"/>
            </p:cNvSpPr>
            <p:nvPr/>
          </p:nvSpPr>
          <p:spPr bwMode="auto">
            <a:xfrm>
              <a:off x="5614" y="1865"/>
              <a:ext cx="117" cy="117"/>
            </a:xfrm>
            <a:prstGeom prst="ellipse">
              <a:avLst/>
            </a:prstGeom>
            <a:noFill/>
            <a:ln w="22225">
              <a:solidFill>
                <a:schemeClr val="bg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49" name="Line 18">
              <a:extLst>
                <a:ext uri="{FF2B5EF4-FFF2-40B4-BE49-F238E27FC236}">
                  <a16:creationId xmlns:a16="http://schemas.microsoft.com/office/drawing/2014/main" xmlns="" id="{3AF7223F-FCD1-42B0-AEB9-56B3A48F3F5F}"/>
                </a:ext>
              </a:extLst>
            </p:cNvPr>
            <p:cNvSpPr>
              <a:spLocks noChangeShapeType="1"/>
            </p:cNvSpPr>
            <p:nvPr/>
          </p:nvSpPr>
          <p:spPr bwMode="auto">
            <a:xfrm flipH="1">
              <a:off x="5446" y="1959"/>
              <a:ext cx="180" cy="136"/>
            </a:xfrm>
            <a:prstGeom prst="line">
              <a:avLst/>
            </a:prstGeom>
            <a:noFill/>
            <a:ln w="22225">
              <a:solidFill>
                <a:schemeClr val="bg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sp>
          <p:nvSpPr>
            <p:cNvPr id="50" name="Line 19">
              <a:extLst>
                <a:ext uri="{FF2B5EF4-FFF2-40B4-BE49-F238E27FC236}">
                  <a16:creationId xmlns:a16="http://schemas.microsoft.com/office/drawing/2014/main" xmlns="" id="{3976C368-80A8-488A-B681-899CC8D7D8FC}"/>
                </a:ext>
              </a:extLst>
            </p:cNvPr>
            <p:cNvSpPr>
              <a:spLocks noChangeShapeType="1"/>
            </p:cNvSpPr>
            <p:nvPr/>
          </p:nvSpPr>
          <p:spPr bwMode="auto">
            <a:xfrm flipH="1">
              <a:off x="5179" y="2156"/>
              <a:ext cx="167" cy="90"/>
            </a:xfrm>
            <a:prstGeom prst="line">
              <a:avLst/>
            </a:prstGeom>
            <a:noFill/>
            <a:ln w="22225">
              <a:solidFill>
                <a:schemeClr val="bg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74746"/>
                </a:solidFill>
              </a:endParaRPr>
            </a:p>
          </p:txBody>
        </p:sp>
      </p:grpSp>
      <p:grpSp>
        <p:nvGrpSpPr>
          <p:cNvPr id="51" name="Group 50">
            <a:extLst>
              <a:ext uri="{FF2B5EF4-FFF2-40B4-BE49-F238E27FC236}">
                <a16:creationId xmlns:a16="http://schemas.microsoft.com/office/drawing/2014/main" xmlns="" id="{4EF84C09-45B4-433D-9C80-B0DCBD405996}"/>
              </a:ext>
            </a:extLst>
          </p:cNvPr>
          <p:cNvGrpSpPr/>
          <p:nvPr/>
        </p:nvGrpSpPr>
        <p:grpSpPr>
          <a:xfrm>
            <a:off x="3956171" y="3650561"/>
            <a:ext cx="545025" cy="540607"/>
            <a:chOff x="8300424" y="4122982"/>
            <a:chExt cx="181590" cy="180118"/>
          </a:xfrm>
        </p:grpSpPr>
        <p:sp>
          <p:nvSpPr>
            <p:cNvPr id="52" name="Freeform: Shape 594">
              <a:extLst>
                <a:ext uri="{FF2B5EF4-FFF2-40B4-BE49-F238E27FC236}">
                  <a16:creationId xmlns:a16="http://schemas.microsoft.com/office/drawing/2014/main" xmlns="" id="{046A30CD-ECCB-496C-ADF1-61E6ED594C39}"/>
                </a:ext>
              </a:extLst>
            </p:cNvPr>
            <p:cNvSpPr/>
            <p:nvPr/>
          </p:nvSpPr>
          <p:spPr>
            <a:xfrm rot="20690561">
              <a:off x="8300424" y="4122982"/>
              <a:ext cx="181590" cy="142721"/>
            </a:xfrm>
            <a:custGeom>
              <a:avLst/>
              <a:gdLst>
                <a:gd name="connsiteX0" fmla="*/ 960770 w 1676029"/>
                <a:gd name="connsiteY0" fmla="*/ 46041 h 1317283"/>
                <a:gd name="connsiteX1" fmla="*/ 1235747 w 1676029"/>
                <a:gd name="connsiteY1" fmla="*/ 132150 h 1317283"/>
                <a:gd name="connsiteX2" fmla="*/ 1649678 w 1676029"/>
                <a:gd name="connsiteY2" fmla="*/ 519245 h 1317283"/>
                <a:gd name="connsiteX3" fmla="*/ 91692 w 1676029"/>
                <a:gd name="connsiteY3" fmla="*/ 1227176 h 1317283"/>
                <a:gd name="connsiteX4" fmla="*/ 17585 w 1676029"/>
                <a:gd name="connsiteY4" fmla="*/ 1317283 h 1317283"/>
                <a:gd name="connsiteX5" fmla="*/ 2707 w 1676029"/>
                <a:gd name="connsiteY5" fmla="*/ 1298180 h 1317283"/>
                <a:gd name="connsiteX6" fmla="*/ 991 w 1676029"/>
                <a:gd name="connsiteY6" fmla="*/ 1288047 h 1317283"/>
                <a:gd name="connsiteX7" fmla="*/ 0 w 1676029"/>
                <a:gd name="connsiteY7" fmla="*/ 1282193 h 1317283"/>
                <a:gd name="connsiteX8" fmla="*/ 306468 w 1676029"/>
                <a:gd name="connsiteY8" fmla="*/ 138192 h 1317283"/>
                <a:gd name="connsiteX9" fmla="*/ 312820 w 1676029"/>
                <a:gd name="connsiteY9" fmla="*/ 125594 h 1317283"/>
                <a:gd name="connsiteX10" fmla="*/ 315984 w 1676029"/>
                <a:gd name="connsiteY10" fmla="*/ 121505 h 1317283"/>
                <a:gd name="connsiteX11" fmla="*/ 311570 w 1676029"/>
                <a:gd name="connsiteY11" fmla="*/ 110094 h 1317283"/>
                <a:gd name="connsiteX12" fmla="*/ 420028 w 1676029"/>
                <a:gd name="connsiteY12" fmla="*/ 24699 h 1317283"/>
                <a:gd name="connsiteX13" fmla="*/ 481746 w 1676029"/>
                <a:gd name="connsiteY13" fmla="*/ 18196 h 1317283"/>
                <a:gd name="connsiteX14" fmla="*/ 517795 w 1676029"/>
                <a:gd name="connsiteY14" fmla="*/ 9681 h 1317283"/>
                <a:gd name="connsiteX15" fmla="*/ 960770 w 1676029"/>
                <a:gd name="connsiteY15" fmla="*/ 46041 h 131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6029" h="1317283">
                  <a:moveTo>
                    <a:pt x="960770" y="46041"/>
                  </a:moveTo>
                  <a:cubicBezTo>
                    <a:pt x="1042144" y="66440"/>
                    <a:pt x="1133414" y="94548"/>
                    <a:pt x="1235747" y="132150"/>
                  </a:cubicBezTo>
                  <a:cubicBezTo>
                    <a:pt x="1832358" y="352199"/>
                    <a:pt x="1649678" y="519245"/>
                    <a:pt x="1649678" y="519245"/>
                  </a:cubicBezTo>
                  <a:cubicBezTo>
                    <a:pt x="1649678" y="519245"/>
                    <a:pt x="555137" y="736281"/>
                    <a:pt x="91692" y="1227176"/>
                  </a:cubicBezTo>
                  <a:lnTo>
                    <a:pt x="17585" y="1317283"/>
                  </a:lnTo>
                  <a:lnTo>
                    <a:pt x="2707" y="1298180"/>
                  </a:lnTo>
                  <a:lnTo>
                    <a:pt x="991" y="1288047"/>
                  </a:lnTo>
                  <a:cubicBezTo>
                    <a:pt x="0" y="1282193"/>
                    <a:pt x="0" y="1282193"/>
                    <a:pt x="0" y="1282193"/>
                  </a:cubicBezTo>
                  <a:cubicBezTo>
                    <a:pt x="306468" y="138192"/>
                    <a:pt x="306468" y="138192"/>
                    <a:pt x="306468" y="138192"/>
                  </a:cubicBezTo>
                  <a:cubicBezTo>
                    <a:pt x="306468" y="138192"/>
                    <a:pt x="308196" y="133397"/>
                    <a:pt x="312820" y="125594"/>
                  </a:cubicBezTo>
                  <a:lnTo>
                    <a:pt x="315984" y="121505"/>
                  </a:lnTo>
                  <a:lnTo>
                    <a:pt x="311570" y="110094"/>
                  </a:lnTo>
                  <a:cubicBezTo>
                    <a:pt x="311570" y="71705"/>
                    <a:pt x="356292" y="38768"/>
                    <a:pt x="420028" y="24699"/>
                  </a:cubicBezTo>
                  <a:lnTo>
                    <a:pt x="481746" y="18196"/>
                  </a:lnTo>
                  <a:lnTo>
                    <a:pt x="517795" y="9681"/>
                  </a:lnTo>
                  <a:cubicBezTo>
                    <a:pt x="615756" y="-7773"/>
                    <a:pt x="757337" y="-4956"/>
                    <a:pt x="960770" y="46041"/>
                  </a:cubicBezTo>
                  <a:close/>
                </a:path>
              </a:pathLst>
            </a:custGeom>
            <a:solidFill>
              <a:srgbClr val="A0CEC6"/>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3" name="Oval 30">
              <a:extLst>
                <a:ext uri="{FF2B5EF4-FFF2-40B4-BE49-F238E27FC236}">
                  <a16:creationId xmlns:a16="http://schemas.microsoft.com/office/drawing/2014/main" xmlns="" id="{3D7E67A7-552B-498D-A507-3E5A25B23869}"/>
                </a:ext>
              </a:extLst>
            </p:cNvPr>
            <p:cNvSpPr>
              <a:spLocks noChangeArrowheads="1"/>
            </p:cNvSpPr>
            <p:nvPr/>
          </p:nvSpPr>
          <p:spPr bwMode="auto">
            <a:xfrm>
              <a:off x="8320888" y="4126974"/>
              <a:ext cx="153078" cy="46611"/>
            </a:xfrm>
            <a:prstGeom prst="ellipse">
              <a:avLst/>
            </a:prstGeom>
            <a:grp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xmlns="" id="{C4195B32-DDE0-47A0-A4FE-757EB61D8317}"/>
                </a:ext>
              </a:extLst>
            </p:cNvPr>
            <p:cNvSpPr>
              <a:spLocks/>
            </p:cNvSpPr>
            <p:nvPr/>
          </p:nvSpPr>
          <p:spPr bwMode="auto">
            <a:xfrm>
              <a:off x="8320888" y="4193365"/>
              <a:ext cx="153078" cy="23392"/>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xmlns="" id="{677702C1-317E-45AB-B6E2-AB1E1FD6DE15}"/>
                </a:ext>
              </a:extLst>
            </p:cNvPr>
            <p:cNvSpPr>
              <a:spLocks/>
            </p:cNvSpPr>
            <p:nvPr/>
          </p:nvSpPr>
          <p:spPr bwMode="auto">
            <a:xfrm>
              <a:off x="8320888" y="4235161"/>
              <a:ext cx="153078" cy="23392"/>
            </a:xfrm>
            <a:custGeom>
              <a:avLst/>
              <a:gdLst>
                <a:gd name="T0" fmla="*/ 0 w 426"/>
                <a:gd name="T1" fmla="*/ 0 h 65"/>
                <a:gd name="T2" fmla="*/ 213 w 426"/>
                <a:gd name="T3" fmla="*/ 65 h 65"/>
                <a:gd name="T4" fmla="*/ 426 w 426"/>
                <a:gd name="T5" fmla="*/ 0 h 65"/>
              </a:gdLst>
              <a:ahLst/>
              <a:cxnLst>
                <a:cxn ang="0">
                  <a:pos x="T0" y="T1"/>
                </a:cxn>
                <a:cxn ang="0">
                  <a:pos x="T2" y="T3"/>
                </a:cxn>
                <a:cxn ang="0">
                  <a:pos x="T4" y="T5"/>
                </a:cxn>
              </a:cxnLst>
              <a:rect l="0" t="0" r="r" b="b"/>
              <a:pathLst>
                <a:path w="426" h="65">
                  <a:moveTo>
                    <a:pt x="0" y="0"/>
                  </a:moveTo>
                  <a:cubicBezTo>
                    <a:pt x="0" y="36"/>
                    <a:pt x="95" y="65"/>
                    <a:pt x="213" y="65"/>
                  </a:cubicBezTo>
                  <a:cubicBezTo>
                    <a:pt x="331" y="65"/>
                    <a:pt x="426" y="36"/>
                    <a:pt x="426" y="0"/>
                  </a:cubicBezTo>
                </a:path>
              </a:pathLst>
            </a:custGeom>
            <a:grp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xmlns="" id="{310FC1A8-14E0-4DDD-9079-ADCADB5DD90D}"/>
                </a:ext>
              </a:extLst>
            </p:cNvPr>
            <p:cNvSpPr>
              <a:spLocks/>
            </p:cNvSpPr>
            <p:nvPr/>
          </p:nvSpPr>
          <p:spPr bwMode="auto">
            <a:xfrm>
              <a:off x="8320888" y="4150366"/>
              <a:ext cx="153078" cy="152734"/>
            </a:xfrm>
            <a:custGeom>
              <a:avLst/>
              <a:gdLst>
                <a:gd name="T0" fmla="*/ 426 w 426"/>
                <a:gd name="T1" fmla="*/ 0 h 425"/>
                <a:gd name="T2" fmla="*/ 426 w 426"/>
                <a:gd name="T3" fmla="*/ 360 h 425"/>
                <a:gd name="T4" fmla="*/ 213 w 426"/>
                <a:gd name="T5" fmla="*/ 425 h 425"/>
                <a:gd name="T6" fmla="*/ 0 w 426"/>
                <a:gd name="T7" fmla="*/ 360 h 425"/>
                <a:gd name="T8" fmla="*/ 0 w 426"/>
                <a:gd name="T9" fmla="*/ 0 h 425"/>
              </a:gdLst>
              <a:ahLst/>
              <a:cxnLst>
                <a:cxn ang="0">
                  <a:pos x="T0" y="T1"/>
                </a:cxn>
                <a:cxn ang="0">
                  <a:pos x="T2" y="T3"/>
                </a:cxn>
                <a:cxn ang="0">
                  <a:pos x="T4" y="T5"/>
                </a:cxn>
                <a:cxn ang="0">
                  <a:pos x="T6" y="T7"/>
                </a:cxn>
                <a:cxn ang="0">
                  <a:pos x="T8" y="T9"/>
                </a:cxn>
              </a:cxnLst>
              <a:rect l="0" t="0" r="r" b="b"/>
              <a:pathLst>
                <a:path w="426" h="425">
                  <a:moveTo>
                    <a:pt x="426" y="0"/>
                  </a:moveTo>
                  <a:cubicBezTo>
                    <a:pt x="426" y="360"/>
                    <a:pt x="426" y="360"/>
                    <a:pt x="426" y="360"/>
                  </a:cubicBezTo>
                  <a:cubicBezTo>
                    <a:pt x="426" y="396"/>
                    <a:pt x="331" y="425"/>
                    <a:pt x="213" y="425"/>
                  </a:cubicBezTo>
                  <a:cubicBezTo>
                    <a:pt x="95" y="425"/>
                    <a:pt x="0" y="396"/>
                    <a:pt x="0" y="360"/>
                  </a:cubicBezTo>
                  <a:cubicBezTo>
                    <a:pt x="0" y="0"/>
                    <a:pt x="0" y="0"/>
                    <a:pt x="0" y="0"/>
                  </a:cubicBezTo>
                </a:path>
              </a:pathLst>
            </a:custGeom>
            <a:grpFill/>
            <a:ln w="952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Oval 34">
              <a:extLst>
                <a:ext uri="{FF2B5EF4-FFF2-40B4-BE49-F238E27FC236}">
                  <a16:creationId xmlns:a16="http://schemas.microsoft.com/office/drawing/2014/main" xmlns="" id="{0B8AAC66-74DB-469F-BAC2-3D6B5EAA9FCB}"/>
                </a:ext>
              </a:extLst>
            </p:cNvPr>
            <p:cNvSpPr>
              <a:spLocks noChangeArrowheads="1"/>
            </p:cNvSpPr>
            <p:nvPr/>
          </p:nvSpPr>
          <p:spPr bwMode="auto">
            <a:xfrm>
              <a:off x="8446274" y="4180809"/>
              <a:ext cx="13588" cy="13760"/>
            </a:xfrm>
            <a:prstGeom prst="ellipse">
              <a:avLst/>
            </a:prstGeom>
            <a:solidFill>
              <a:schemeClr val="bg1"/>
            </a:solidFill>
            <a:ln w="14288"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5">
              <a:extLst>
                <a:ext uri="{FF2B5EF4-FFF2-40B4-BE49-F238E27FC236}">
                  <a16:creationId xmlns:a16="http://schemas.microsoft.com/office/drawing/2014/main" xmlns="" id="{15D49526-9980-4B41-8689-E6CB5AABFAAD}"/>
                </a:ext>
              </a:extLst>
            </p:cNvPr>
            <p:cNvSpPr>
              <a:spLocks noChangeArrowheads="1"/>
            </p:cNvSpPr>
            <p:nvPr/>
          </p:nvSpPr>
          <p:spPr bwMode="auto">
            <a:xfrm>
              <a:off x="8446274" y="4224669"/>
              <a:ext cx="13588" cy="13760"/>
            </a:xfrm>
            <a:prstGeom prst="ellipse">
              <a:avLst/>
            </a:prstGeom>
            <a:solidFill>
              <a:schemeClr val="bg1"/>
            </a:solidFill>
            <a:ln w="14288"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6">
              <a:extLst>
                <a:ext uri="{FF2B5EF4-FFF2-40B4-BE49-F238E27FC236}">
                  <a16:creationId xmlns:a16="http://schemas.microsoft.com/office/drawing/2014/main" xmlns="" id="{EB268960-C89D-4167-9564-B0196F172B31}"/>
                </a:ext>
              </a:extLst>
            </p:cNvPr>
            <p:cNvSpPr>
              <a:spLocks noChangeArrowheads="1"/>
            </p:cNvSpPr>
            <p:nvPr/>
          </p:nvSpPr>
          <p:spPr bwMode="auto">
            <a:xfrm>
              <a:off x="8446274" y="4268528"/>
              <a:ext cx="13588" cy="13760"/>
            </a:xfrm>
            <a:prstGeom prst="ellipse">
              <a:avLst/>
            </a:prstGeom>
            <a:solidFill>
              <a:schemeClr val="bg1"/>
            </a:solidFill>
            <a:ln w="14288"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xmlns="" id="{9E97C2F2-340B-495F-A8B0-B81EBB030A04}"/>
              </a:ext>
            </a:extLst>
          </p:cNvPr>
          <p:cNvGrpSpPr/>
          <p:nvPr/>
        </p:nvGrpSpPr>
        <p:grpSpPr>
          <a:xfrm>
            <a:off x="7084044" y="3463919"/>
            <a:ext cx="1329600" cy="857979"/>
            <a:chOff x="-2059895" y="1200012"/>
            <a:chExt cx="1329600" cy="857979"/>
          </a:xfrm>
        </p:grpSpPr>
        <p:grpSp>
          <p:nvGrpSpPr>
            <p:cNvPr id="61" name="Group 60">
              <a:extLst>
                <a:ext uri="{FF2B5EF4-FFF2-40B4-BE49-F238E27FC236}">
                  <a16:creationId xmlns:a16="http://schemas.microsoft.com/office/drawing/2014/main" xmlns="" id="{ECC98D70-B47A-43D0-A338-D552A30FD532}"/>
                </a:ext>
              </a:extLst>
            </p:cNvPr>
            <p:cNvGrpSpPr/>
            <p:nvPr/>
          </p:nvGrpSpPr>
          <p:grpSpPr>
            <a:xfrm>
              <a:off x="-2059895" y="1200012"/>
              <a:ext cx="1329600" cy="857979"/>
              <a:chOff x="7364796" y="1114081"/>
              <a:chExt cx="325126" cy="209801"/>
            </a:xfrm>
          </p:grpSpPr>
          <p:sp>
            <p:nvSpPr>
              <p:cNvPr id="70" name="Freeform 6">
                <a:extLst>
                  <a:ext uri="{FF2B5EF4-FFF2-40B4-BE49-F238E27FC236}">
                    <a16:creationId xmlns:a16="http://schemas.microsoft.com/office/drawing/2014/main" xmlns="" id="{6DB1CF79-C55F-4A10-8891-A13D48722622}"/>
                  </a:ext>
                </a:extLst>
              </p:cNvPr>
              <p:cNvSpPr>
                <a:spLocks/>
              </p:cNvSpPr>
              <p:nvPr/>
            </p:nvSpPr>
            <p:spPr bwMode="auto">
              <a:xfrm>
                <a:off x="7394115" y="1114081"/>
                <a:ext cx="269744" cy="193513"/>
              </a:xfrm>
              <a:custGeom>
                <a:avLst/>
                <a:gdLst>
                  <a:gd name="T0" fmla="*/ 249 w 249"/>
                  <a:gd name="T1" fmla="*/ 178 h 178"/>
                  <a:gd name="T2" fmla="*/ 249 w 249"/>
                  <a:gd name="T3" fmla="*/ 5 h 178"/>
                  <a:gd name="T4" fmla="*/ 242 w 249"/>
                  <a:gd name="T5" fmla="*/ 0 h 178"/>
                  <a:gd name="T6" fmla="*/ 6 w 249"/>
                  <a:gd name="T7" fmla="*/ 0 h 178"/>
                  <a:gd name="T8" fmla="*/ 0 w 249"/>
                  <a:gd name="T9" fmla="*/ 5 h 178"/>
                  <a:gd name="T10" fmla="*/ 0 w 249"/>
                  <a:gd name="T11" fmla="*/ 178 h 178"/>
                  <a:gd name="T12" fmla="*/ 249 w 249"/>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249" h="178">
                    <a:moveTo>
                      <a:pt x="249" y="178"/>
                    </a:moveTo>
                    <a:cubicBezTo>
                      <a:pt x="249" y="5"/>
                      <a:pt x="249" y="5"/>
                      <a:pt x="249" y="5"/>
                    </a:cubicBezTo>
                    <a:cubicBezTo>
                      <a:pt x="249" y="2"/>
                      <a:pt x="246" y="0"/>
                      <a:pt x="242" y="0"/>
                    </a:cubicBezTo>
                    <a:cubicBezTo>
                      <a:pt x="6" y="0"/>
                      <a:pt x="6" y="0"/>
                      <a:pt x="6" y="0"/>
                    </a:cubicBezTo>
                    <a:cubicBezTo>
                      <a:pt x="3" y="0"/>
                      <a:pt x="0" y="2"/>
                      <a:pt x="0" y="5"/>
                    </a:cubicBezTo>
                    <a:cubicBezTo>
                      <a:pt x="0" y="178"/>
                      <a:pt x="0" y="178"/>
                      <a:pt x="0" y="178"/>
                    </a:cubicBezTo>
                    <a:lnTo>
                      <a:pt x="249" y="178"/>
                    </a:lnTo>
                    <a:close/>
                  </a:path>
                </a:pathLst>
              </a:custGeom>
              <a:solidFill>
                <a:srgbClr val="000000"/>
              </a:solidFill>
              <a:ln w="15875" cap="rnd">
                <a:solidFill>
                  <a:schemeClr val="bg1"/>
                </a:solidFill>
                <a:prstDash val="solid"/>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474746"/>
                  </a:solidFill>
                  <a:effectLst/>
                  <a:uLnTx/>
                  <a:uFillTx/>
                  <a:latin typeface="Arial"/>
                  <a:ea typeface="+mn-ea"/>
                  <a:cs typeface="+mn-cs"/>
                </a:endParaRPr>
              </a:p>
            </p:txBody>
          </p:sp>
          <p:sp>
            <p:nvSpPr>
              <p:cNvPr id="71" name="Rectangle 70">
                <a:extLst>
                  <a:ext uri="{FF2B5EF4-FFF2-40B4-BE49-F238E27FC236}">
                    <a16:creationId xmlns:a16="http://schemas.microsoft.com/office/drawing/2014/main" xmlns="" id="{8354FBC5-5CE9-4807-9CED-AA0E9B907AA5}"/>
                  </a:ext>
                </a:extLst>
              </p:cNvPr>
              <p:cNvSpPr>
                <a:spLocks noChangeArrowheads="1"/>
              </p:cNvSpPr>
              <p:nvPr/>
            </p:nvSpPr>
            <p:spPr bwMode="auto">
              <a:xfrm>
                <a:off x="7364796" y="1307593"/>
                <a:ext cx="325126" cy="16289"/>
              </a:xfrm>
              <a:prstGeom prst="rect">
                <a:avLst/>
              </a:prstGeom>
              <a:solidFill>
                <a:srgbClr val="000000"/>
              </a:solidFill>
              <a:ln w="15875" cap="rnd">
                <a:solidFill>
                  <a:schemeClr val="bg1"/>
                </a:solidFill>
                <a:prstDash val="solid"/>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474746"/>
                  </a:solidFill>
                  <a:effectLst/>
                  <a:uLnTx/>
                  <a:uFillTx/>
                  <a:latin typeface="Arial"/>
                  <a:ea typeface="+mn-ea"/>
                  <a:cs typeface="+mn-cs"/>
                </a:endParaRPr>
              </a:p>
            </p:txBody>
          </p:sp>
          <p:sp>
            <p:nvSpPr>
              <p:cNvPr id="72" name="Freeform 14">
                <a:extLst>
                  <a:ext uri="{FF2B5EF4-FFF2-40B4-BE49-F238E27FC236}">
                    <a16:creationId xmlns:a16="http://schemas.microsoft.com/office/drawing/2014/main" xmlns="" id="{4119E3C7-B7EB-4FEB-81FB-79703D42C824}"/>
                  </a:ext>
                </a:extLst>
              </p:cNvPr>
              <p:cNvSpPr>
                <a:spLocks/>
              </p:cNvSpPr>
              <p:nvPr/>
            </p:nvSpPr>
            <p:spPr bwMode="auto">
              <a:xfrm>
                <a:off x="7522735" y="1148672"/>
                <a:ext cx="117156" cy="50937"/>
              </a:xfrm>
              <a:custGeom>
                <a:avLst/>
                <a:gdLst>
                  <a:gd name="T0" fmla="*/ 221 w 221"/>
                  <a:gd name="T1" fmla="*/ 64 h 96"/>
                  <a:gd name="T2" fmla="*/ 195 w 221"/>
                  <a:gd name="T3" fmla="*/ 64 h 96"/>
                  <a:gd name="T4" fmla="*/ 183 w 221"/>
                  <a:gd name="T5" fmla="*/ 53 h 96"/>
                  <a:gd name="T6" fmla="*/ 183 w 221"/>
                  <a:gd name="T7" fmla="*/ 7 h 96"/>
                  <a:gd name="T8" fmla="*/ 177 w 221"/>
                  <a:gd name="T9" fmla="*/ 0 h 96"/>
                  <a:gd name="T10" fmla="*/ 171 w 221"/>
                  <a:gd name="T11" fmla="*/ 2 h 96"/>
                  <a:gd name="T12" fmla="*/ 169 w 221"/>
                  <a:gd name="T13" fmla="*/ 7 h 96"/>
                  <a:gd name="T14" fmla="*/ 169 w 221"/>
                  <a:gd name="T15" fmla="*/ 26 h 96"/>
                  <a:gd name="T16" fmla="*/ 155 w 221"/>
                  <a:gd name="T17" fmla="*/ 40 h 96"/>
                  <a:gd name="T18" fmla="*/ 144 w 221"/>
                  <a:gd name="T19" fmla="*/ 37 h 96"/>
                  <a:gd name="T20" fmla="*/ 139 w 221"/>
                  <a:gd name="T21" fmla="*/ 26 h 96"/>
                  <a:gd name="T22" fmla="*/ 139 w 221"/>
                  <a:gd name="T23" fmla="*/ 7 h 96"/>
                  <a:gd name="T24" fmla="*/ 132 w 221"/>
                  <a:gd name="T25" fmla="*/ 0 h 96"/>
                  <a:gd name="T26" fmla="*/ 127 w 221"/>
                  <a:gd name="T27" fmla="*/ 2 h 96"/>
                  <a:gd name="T28" fmla="*/ 125 w 221"/>
                  <a:gd name="T29" fmla="*/ 7 h 96"/>
                  <a:gd name="T30" fmla="*/ 125 w 221"/>
                  <a:gd name="T31" fmla="*/ 81 h 96"/>
                  <a:gd name="T32" fmla="*/ 111 w 221"/>
                  <a:gd name="T33" fmla="*/ 96 h 96"/>
                  <a:gd name="T34" fmla="*/ 109 w 221"/>
                  <a:gd name="T35" fmla="*/ 96 h 96"/>
                  <a:gd name="T36" fmla="*/ 99 w 221"/>
                  <a:gd name="T37" fmla="*/ 92 h 96"/>
                  <a:gd name="T38" fmla="*/ 94 w 221"/>
                  <a:gd name="T39" fmla="*/ 82 h 96"/>
                  <a:gd name="T40" fmla="*/ 94 w 221"/>
                  <a:gd name="T41" fmla="*/ 19 h 96"/>
                  <a:gd name="T42" fmla="*/ 88 w 221"/>
                  <a:gd name="T43" fmla="*/ 12 h 96"/>
                  <a:gd name="T44" fmla="*/ 83 w 221"/>
                  <a:gd name="T45" fmla="*/ 14 h 96"/>
                  <a:gd name="T46" fmla="*/ 80 w 221"/>
                  <a:gd name="T47" fmla="*/ 19 h 96"/>
                  <a:gd name="T48" fmla="*/ 80 w 221"/>
                  <a:gd name="T49" fmla="*/ 55 h 96"/>
                  <a:gd name="T50" fmla="*/ 67 w 221"/>
                  <a:gd name="T51" fmla="*/ 70 h 96"/>
                  <a:gd name="T52" fmla="*/ 55 w 221"/>
                  <a:gd name="T53" fmla="*/ 66 h 96"/>
                  <a:gd name="T54" fmla="*/ 50 w 221"/>
                  <a:gd name="T55" fmla="*/ 56 h 96"/>
                  <a:gd name="T56" fmla="*/ 50 w 221"/>
                  <a:gd name="T57" fmla="*/ 42 h 96"/>
                  <a:gd name="T58" fmla="*/ 44 w 221"/>
                  <a:gd name="T59" fmla="*/ 35 h 96"/>
                  <a:gd name="T60" fmla="*/ 38 w 221"/>
                  <a:gd name="T61" fmla="*/ 36 h 96"/>
                  <a:gd name="T62" fmla="*/ 36 w 221"/>
                  <a:gd name="T63" fmla="*/ 41 h 96"/>
                  <a:gd name="T64" fmla="*/ 36 w 221"/>
                  <a:gd name="T65" fmla="*/ 57 h 96"/>
                  <a:gd name="T66" fmla="*/ 24 w 221"/>
                  <a:gd name="T67" fmla="*/ 68 h 96"/>
                  <a:gd name="T68" fmla="*/ 0 w 221"/>
                  <a:gd name="T69"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96">
                    <a:moveTo>
                      <a:pt x="221" y="64"/>
                    </a:moveTo>
                    <a:cubicBezTo>
                      <a:pt x="195" y="64"/>
                      <a:pt x="195" y="64"/>
                      <a:pt x="195" y="64"/>
                    </a:cubicBezTo>
                    <a:cubicBezTo>
                      <a:pt x="188" y="64"/>
                      <a:pt x="183" y="59"/>
                      <a:pt x="183" y="53"/>
                    </a:cubicBezTo>
                    <a:cubicBezTo>
                      <a:pt x="183" y="7"/>
                      <a:pt x="183" y="7"/>
                      <a:pt x="183" y="7"/>
                    </a:cubicBezTo>
                    <a:cubicBezTo>
                      <a:pt x="183" y="4"/>
                      <a:pt x="180" y="1"/>
                      <a:pt x="177" y="0"/>
                    </a:cubicBezTo>
                    <a:cubicBezTo>
                      <a:pt x="175" y="0"/>
                      <a:pt x="173" y="1"/>
                      <a:pt x="171" y="2"/>
                    </a:cubicBezTo>
                    <a:cubicBezTo>
                      <a:pt x="170" y="3"/>
                      <a:pt x="169" y="5"/>
                      <a:pt x="169" y="7"/>
                    </a:cubicBezTo>
                    <a:cubicBezTo>
                      <a:pt x="169" y="26"/>
                      <a:pt x="169" y="26"/>
                      <a:pt x="169" y="26"/>
                    </a:cubicBezTo>
                    <a:cubicBezTo>
                      <a:pt x="169" y="33"/>
                      <a:pt x="163" y="40"/>
                      <a:pt x="155" y="40"/>
                    </a:cubicBezTo>
                    <a:cubicBezTo>
                      <a:pt x="151" y="41"/>
                      <a:pt x="147" y="39"/>
                      <a:pt x="144" y="37"/>
                    </a:cubicBezTo>
                    <a:cubicBezTo>
                      <a:pt x="140" y="34"/>
                      <a:pt x="139" y="30"/>
                      <a:pt x="139" y="26"/>
                    </a:cubicBezTo>
                    <a:cubicBezTo>
                      <a:pt x="139" y="7"/>
                      <a:pt x="139" y="7"/>
                      <a:pt x="139" y="7"/>
                    </a:cubicBezTo>
                    <a:cubicBezTo>
                      <a:pt x="139" y="4"/>
                      <a:pt x="136" y="1"/>
                      <a:pt x="132" y="0"/>
                    </a:cubicBezTo>
                    <a:cubicBezTo>
                      <a:pt x="130" y="0"/>
                      <a:pt x="128" y="1"/>
                      <a:pt x="127" y="2"/>
                    </a:cubicBezTo>
                    <a:cubicBezTo>
                      <a:pt x="125" y="3"/>
                      <a:pt x="125" y="5"/>
                      <a:pt x="125" y="7"/>
                    </a:cubicBezTo>
                    <a:cubicBezTo>
                      <a:pt x="125" y="81"/>
                      <a:pt x="125" y="81"/>
                      <a:pt x="125" y="81"/>
                    </a:cubicBezTo>
                    <a:cubicBezTo>
                      <a:pt x="125" y="89"/>
                      <a:pt x="119" y="95"/>
                      <a:pt x="111" y="96"/>
                    </a:cubicBezTo>
                    <a:cubicBezTo>
                      <a:pt x="110" y="96"/>
                      <a:pt x="110" y="96"/>
                      <a:pt x="109" y="96"/>
                    </a:cubicBezTo>
                    <a:cubicBezTo>
                      <a:pt x="106" y="96"/>
                      <a:pt x="102" y="95"/>
                      <a:pt x="99" y="92"/>
                    </a:cubicBezTo>
                    <a:cubicBezTo>
                      <a:pt x="96" y="90"/>
                      <a:pt x="94" y="86"/>
                      <a:pt x="94" y="82"/>
                    </a:cubicBezTo>
                    <a:cubicBezTo>
                      <a:pt x="94" y="19"/>
                      <a:pt x="94" y="19"/>
                      <a:pt x="94" y="19"/>
                    </a:cubicBezTo>
                    <a:cubicBezTo>
                      <a:pt x="94" y="16"/>
                      <a:pt x="92" y="12"/>
                      <a:pt x="88" y="12"/>
                    </a:cubicBezTo>
                    <a:cubicBezTo>
                      <a:pt x="86" y="12"/>
                      <a:pt x="84" y="13"/>
                      <a:pt x="83" y="14"/>
                    </a:cubicBezTo>
                    <a:cubicBezTo>
                      <a:pt x="81" y="15"/>
                      <a:pt x="80" y="17"/>
                      <a:pt x="80" y="19"/>
                    </a:cubicBezTo>
                    <a:cubicBezTo>
                      <a:pt x="80" y="55"/>
                      <a:pt x="80" y="55"/>
                      <a:pt x="80" y="55"/>
                    </a:cubicBezTo>
                    <a:cubicBezTo>
                      <a:pt x="80" y="63"/>
                      <a:pt x="74" y="69"/>
                      <a:pt x="67" y="70"/>
                    </a:cubicBezTo>
                    <a:cubicBezTo>
                      <a:pt x="62" y="70"/>
                      <a:pt x="58" y="69"/>
                      <a:pt x="55" y="66"/>
                    </a:cubicBezTo>
                    <a:cubicBezTo>
                      <a:pt x="52" y="64"/>
                      <a:pt x="50" y="60"/>
                      <a:pt x="50" y="56"/>
                    </a:cubicBezTo>
                    <a:cubicBezTo>
                      <a:pt x="50" y="42"/>
                      <a:pt x="50" y="42"/>
                      <a:pt x="50" y="42"/>
                    </a:cubicBezTo>
                    <a:cubicBezTo>
                      <a:pt x="50" y="38"/>
                      <a:pt x="47" y="35"/>
                      <a:pt x="44" y="35"/>
                    </a:cubicBezTo>
                    <a:cubicBezTo>
                      <a:pt x="42" y="34"/>
                      <a:pt x="40" y="35"/>
                      <a:pt x="38" y="36"/>
                    </a:cubicBezTo>
                    <a:cubicBezTo>
                      <a:pt x="37" y="38"/>
                      <a:pt x="36" y="39"/>
                      <a:pt x="36" y="41"/>
                    </a:cubicBezTo>
                    <a:cubicBezTo>
                      <a:pt x="36" y="57"/>
                      <a:pt x="36" y="57"/>
                      <a:pt x="36" y="57"/>
                    </a:cubicBezTo>
                    <a:cubicBezTo>
                      <a:pt x="36" y="63"/>
                      <a:pt x="31" y="68"/>
                      <a:pt x="24" y="68"/>
                    </a:cubicBezTo>
                    <a:cubicBezTo>
                      <a:pt x="0" y="68"/>
                      <a:pt x="0" y="68"/>
                      <a:pt x="0" y="68"/>
                    </a:cubicBezTo>
                  </a:path>
                </a:pathLst>
              </a:custGeom>
              <a:noFill/>
              <a:ln w="15875"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474746"/>
                  </a:solidFill>
                  <a:effectLst/>
                  <a:uLnTx/>
                  <a:uFillTx/>
                  <a:latin typeface="Arial"/>
                  <a:ea typeface="+mn-ea"/>
                  <a:cs typeface="+mn-cs"/>
                </a:endParaRPr>
              </a:p>
            </p:txBody>
          </p:sp>
        </p:grpSp>
        <p:grpSp>
          <p:nvGrpSpPr>
            <p:cNvPr id="62" name="Group 42">
              <a:extLst>
                <a:ext uri="{FF2B5EF4-FFF2-40B4-BE49-F238E27FC236}">
                  <a16:creationId xmlns:a16="http://schemas.microsoft.com/office/drawing/2014/main" xmlns="" id="{D018E9B9-07DB-44CF-A2C0-3CE3853DFFA8}"/>
                </a:ext>
              </a:extLst>
            </p:cNvPr>
            <p:cNvGrpSpPr>
              <a:grpSpLocks noChangeAspect="1"/>
            </p:cNvGrpSpPr>
            <p:nvPr/>
          </p:nvGrpSpPr>
          <p:grpSpPr bwMode="auto">
            <a:xfrm>
              <a:off x="-1825814" y="1372547"/>
              <a:ext cx="276420" cy="269980"/>
              <a:chOff x="1786" y="551"/>
              <a:chExt cx="2189" cy="2138"/>
            </a:xfrm>
          </p:grpSpPr>
          <p:sp>
            <p:nvSpPr>
              <p:cNvPr id="68" name="Freeform 43">
                <a:extLst>
                  <a:ext uri="{FF2B5EF4-FFF2-40B4-BE49-F238E27FC236}">
                    <a16:creationId xmlns:a16="http://schemas.microsoft.com/office/drawing/2014/main" xmlns="" id="{EC78FA49-5B21-4167-B6B7-11BBD929508F}"/>
                  </a:ext>
                </a:extLst>
              </p:cNvPr>
              <p:cNvSpPr>
                <a:spLocks/>
              </p:cNvSpPr>
              <p:nvPr/>
            </p:nvSpPr>
            <p:spPr bwMode="auto">
              <a:xfrm>
                <a:off x="1786" y="730"/>
                <a:ext cx="1965" cy="1959"/>
              </a:xfrm>
              <a:custGeom>
                <a:avLst/>
                <a:gdLst>
                  <a:gd name="T0" fmla="*/ 731 w 1444"/>
                  <a:gd name="T1" fmla="*/ 711 h 1440"/>
                  <a:gd name="T2" fmla="*/ 1444 w 1444"/>
                  <a:gd name="T3" fmla="*/ 711 h 1440"/>
                  <a:gd name="T4" fmla="*/ 731 w 1444"/>
                  <a:gd name="T5" fmla="*/ 1440 h 1440"/>
                  <a:gd name="T6" fmla="*/ 0 w 1444"/>
                  <a:gd name="T7" fmla="*/ 711 h 1440"/>
                  <a:gd name="T8" fmla="*/ 731 w 1444"/>
                  <a:gd name="T9" fmla="*/ 0 h 1440"/>
                  <a:gd name="T10" fmla="*/ 731 w 1444"/>
                  <a:gd name="T11" fmla="*/ 711 h 1440"/>
                  <a:gd name="T12" fmla="*/ 731 w 1444"/>
                  <a:gd name="T13" fmla="*/ 711 h 1440"/>
                </a:gdLst>
                <a:ahLst/>
                <a:cxnLst>
                  <a:cxn ang="0">
                    <a:pos x="T0" y="T1"/>
                  </a:cxn>
                  <a:cxn ang="0">
                    <a:pos x="T2" y="T3"/>
                  </a:cxn>
                  <a:cxn ang="0">
                    <a:pos x="T4" y="T5"/>
                  </a:cxn>
                  <a:cxn ang="0">
                    <a:pos x="T6" y="T7"/>
                  </a:cxn>
                  <a:cxn ang="0">
                    <a:pos x="T8" y="T9"/>
                  </a:cxn>
                  <a:cxn ang="0">
                    <a:pos x="T10" y="T11"/>
                  </a:cxn>
                  <a:cxn ang="0">
                    <a:pos x="T12" y="T13"/>
                  </a:cxn>
                </a:cxnLst>
                <a:rect l="0" t="0" r="r" b="b"/>
                <a:pathLst>
                  <a:path w="1444" h="1440">
                    <a:moveTo>
                      <a:pt x="731" y="711"/>
                    </a:moveTo>
                    <a:cubicBezTo>
                      <a:pt x="1444" y="711"/>
                      <a:pt x="1444" y="711"/>
                      <a:pt x="1444" y="711"/>
                    </a:cubicBezTo>
                    <a:cubicBezTo>
                      <a:pt x="1444" y="1112"/>
                      <a:pt x="1115" y="1440"/>
                      <a:pt x="731" y="1440"/>
                    </a:cubicBezTo>
                    <a:cubicBezTo>
                      <a:pt x="329" y="1440"/>
                      <a:pt x="0" y="1112"/>
                      <a:pt x="0" y="711"/>
                    </a:cubicBezTo>
                    <a:cubicBezTo>
                      <a:pt x="0" y="328"/>
                      <a:pt x="329" y="0"/>
                      <a:pt x="731" y="0"/>
                    </a:cubicBezTo>
                    <a:cubicBezTo>
                      <a:pt x="731" y="711"/>
                      <a:pt x="731" y="711"/>
                      <a:pt x="731" y="711"/>
                    </a:cubicBezTo>
                    <a:cubicBezTo>
                      <a:pt x="731" y="711"/>
                      <a:pt x="731" y="711"/>
                      <a:pt x="731" y="711"/>
                    </a:cubicBezTo>
                    <a:close/>
                  </a:path>
                </a:pathLst>
              </a:custGeom>
              <a:grpFill/>
              <a:ln w="15875">
                <a:solidFill>
                  <a:schemeClr val="accent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69" name="Freeform 44">
                <a:extLst>
                  <a:ext uri="{FF2B5EF4-FFF2-40B4-BE49-F238E27FC236}">
                    <a16:creationId xmlns:a16="http://schemas.microsoft.com/office/drawing/2014/main" xmlns="" id="{772BD8BB-6CE5-4CC3-860D-093ABF8D3A11}"/>
                  </a:ext>
                </a:extLst>
              </p:cNvPr>
              <p:cNvSpPr>
                <a:spLocks/>
              </p:cNvSpPr>
              <p:nvPr/>
            </p:nvSpPr>
            <p:spPr bwMode="auto">
              <a:xfrm>
                <a:off x="3008" y="551"/>
                <a:ext cx="967" cy="998"/>
              </a:xfrm>
              <a:custGeom>
                <a:avLst/>
                <a:gdLst>
                  <a:gd name="T0" fmla="*/ 0 w 711"/>
                  <a:gd name="T1" fmla="*/ 734 h 734"/>
                  <a:gd name="T2" fmla="*/ 711 w 711"/>
                  <a:gd name="T3" fmla="*/ 734 h 734"/>
                  <a:gd name="T4" fmla="*/ 0 w 711"/>
                  <a:gd name="T5" fmla="*/ 0 h 734"/>
                  <a:gd name="T6" fmla="*/ 0 w 711"/>
                  <a:gd name="T7" fmla="*/ 734 h 734"/>
                  <a:gd name="T8" fmla="*/ 0 w 711"/>
                  <a:gd name="T9" fmla="*/ 734 h 734"/>
                </a:gdLst>
                <a:ahLst/>
                <a:cxnLst>
                  <a:cxn ang="0">
                    <a:pos x="T0" y="T1"/>
                  </a:cxn>
                  <a:cxn ang="0">
                    <a:pos x="T2" y="T3"/>
                  </a:cxn>
                  <a:cxn ang="0">
                    <a:pos x="T4" y="T5"/>
                  </a:cxn>
                  <a:cxn ang="0">
                    <a:pos x="T6" y="T7"/>
                  </a:cxn>
                  <a:cxn ang="0">
                    <a:pos x="T8" y="T9"/>
                  </a:cxn>
                </a:cxnLst>
                <a:rect l="0" t="0" r="r" b="b"/>
                <a:pathLst>
                  <a:path w="711" h="734">
                    <a:moveTo>
                      <a:pt x="0" y="734"/>
                    </a:moveTo>
                    <a:cubicBezTo>
                      <a:pt x="711" y="734"/>
                      <a:pt x="711" y="734"/>
                      <a:pt x="711" y="734"/>
                    </a:cubicBezTo>
                    <a:cubicBezTo>
                      <a:pt x="711" y="331"/>
                      <a:pt x="383" y="0"/>
                      <a:pt x="0" y="0"/>
                    </a:cubicBezTo>
                    <a:cubicBezTo>
                      <a:pt x="0" y="734"/>
                      <a:pt x="0" y="734"/>
                      <a:pt x="0" y="734"/>
                    </a:cubicBezTo>
                    <a:cubicBezTo>
                      <a:pt x="0" y="734"/>
                      <a:pt x="0" y="734"/>
                      <a:pt x="0" y="734"/>
                    </a:cubicBezTo>
                    <a:close/>
                  </a:path>
                </a:pathLst>
              </a:custGeom>
              <a:grpFill/>
              <a:ln w="15875">
                <a:solidFill>
                  <a:schemeClr val="accent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grpSp>
        <p:grpSp>
          <p:nvGrpSpPr>
            <p:cNvPr id="63" name="Group 47">
              <a:extLst>
                <a:ext uri="{FF2B5EF4-FFF2-40B4-BE49-F238E27FC236}">
                  <a16:creationId xmlns:a16="http://schemas.microsoft.com/office/drawing/2014/main" xmlns="" id="{EF97416C-C672-4B8C-BDF0-52F47A3D1452}"/>
                </a:ext>
              </a:extLst>
            </p:cNvPr>
            <p:cNvGrpSpPr>
              <a:grpSpLocks noChangeAspect="1"/>
            </p:cNvGrpSpPr>
            <p:nvPr/>
          </p:nvGrpSpPr>
          <p:grpSpPr bwMode="auto">
            <a:xfrm>
              <a:off x="-1635822" y="1610953"/>
              <a:ext cx="354565" cy="257945"/>
              <a:chOff x="1828" y="1064"/>
              <a:chExt cx="2066" cy="1503"/>
            </a:xfrm>
          </p:grpSpPr>
          <p:sp>
            <p:nvSpPr>
              <p:cNvPr id="64" name="Rectangle 48">
                <a:extLst>
                  <a:ext uri="{FF2B5EF4-FFF2-40B4-BE49-F238E27FC236}">
                    <a16:creationId xmlns:a16="http://schemas.microsoft.com/office/drawing/2014/main" xmlns="" id="{67551888-C575-4D79-AF84-E047021777DA}"/>
                  </a:ext>
                </a:extLst>
              </p:cNvPr>
              <p:cNvSpPr>
                <a:spLocks noChangeArrowheads="1"/>
              </p:cNvSpPr>
              <p:nvPr/>
            </p:nvSpPr>
            <p:spPr bwMode="auto">
              <a:xfrm>
                <a:off x="1828" y="2003"/>
                <a:ext cx="376" cy="564"/>
              </a:xfrm>
              <a:prstGeom prst="rect">
                <a:avLst/>
              </a:prstGeom>
              <a:grpFill/>
              <a:ln w="15875">
                <a:solidFill>
                  <a:srgbClr val="0FA1C9"/>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65" name="Rectangle 49">
                <a:extLst>
                  <a:ext uri="{FF2B5EF4-FFF2-40B4-BE49-F238E27FC236}">
                    <a16:creationId xmlns:a16="http://schemas.microsoft.com/office/drawing/2014/main" xmlns="" id="{E7ED6A7C-2A13-44A8-9AB7-67EC072B1EF6}"/>
                  </a:ext>
                </a:extLst>
              </p:cNvPr>
              <p:cNvSpPr>
                <a:spLocks noChangeArrowheads="1"/>
              </p:cNvSpPr>
              <p:nvPr/>
            </p:nvSpPr>
            <p:spPr bwMode="auto">
              <a:xfrm>
                <a:off x="2391" y="1252"/>
                <a:ext cx="376" cy="1315"/>
              </a:xfrm>
              <a:prstGeom prst="rect">
                <a:avLst/>
              </a:prstGeom>
              <a:grpFill/>
              <a:ln w="15875">
                <a:solidFill>
                  <a:srgbClr val="0FA1C9"/>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66" name="Rectangle 50">
                <a:extLst>
                  <a:ext uri="{FF2B5EF4-FFF2-40B4-BE49-F238E27FC236}">
                    <a16:creationId xmlns:a16="http://schemas.microsoft.com/office/drawing/2014/main" xmlns="" id="{793F2335-8DCF-4FA9-94BA-D3B99E03027C}"/>
                  </a:ext>
                </a:extLst>
              </p:cNvPr>
              <p:cNvSpPr>
                <a:spLocks noChangeArrowheads="1"/>
              </p:cNvSpPr>
              <p:nvPr/>
            </p:nvSpPr>
            <p:spPr bwMode="auto">
              <a:xfrm>
                <a:off x="2955" y="1628"/>
                <a:ext cx="376" cy="939"/>
              </a:xfrm>
              <a:prstGeom prst="rect">
                <a:avLst/>
              </a:prstGeom>
              <a:grpFill/>
              <a:ln w="15875">
                <a:solidFill>
                  <a:srgbClr val="0FA1C9"/>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sp>
            <p:nvSpPr>
              <p:cNvPr id="67" name="Rectangle 51">
                <a:extLst>
                  <a:ext uri="{FF2B5EF4-FFF2-40B4-BE49-F238E27FC236}">
                    <a16:creationId xmlns:a16="http://schemas.microsoft.com/office/drawing/2014/main" xmlns="" id="{93716BBC-4AAC-442A-A228-6DFDDCCB976C}"/>
                  </a:ext>
                </a:extLst>
              </p:cNvPr>
              <p:cNvSpPr>
                <a:spLocks noChangeArrowheads="1"/>
              </p:cNvSpPr>
              <p:nvPr/>
            </p:nvSpPr>
            <p:spPr bwMode="auto">
              <a:xfrm>
                <a:off x="3518" y="1064"/>
                <a:ext cx="376" cy="1503"/>
              </a:xfrm>
              <a:prstGeom prst="rect">
                <a:avLst/>
              </a:prstGeom>
              <a:grpFill/>
              <a:ln w="15875">
                <a:solidFill>
                  <a:srgbClr val="0FA1C9"/>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746"/>
                  </a:solidFill>
                  <a:effectLst/>
                  <a:uLnTx/>
                  <a:uFillTx/>
                  <a:latin typeface="Arial"/>
                  <a:ea typeface="+mn-ea"/>
                  <a:cs typeface="+mn-cs"/>
                </a:endParaRPr>
              </a:p>
            </p:txBody>
          </p:sp>
        </p:grpSp>
      </p:grpSp>
      <p:grpSp>
        <p:nvGrpSpPr>
          <p:cNvPr id="73" name="Group 72">
            <a:extLst>
              <a:ext uri="{FF2B5EF4-FFF2-40B4-BE49-F238E27FC236}">
                <a16:creationId xmlns:a16="http://schemas.microsoft.com/office/drawing/2014/main" xmlns="" id="{1F07A1F9-55EA-403A-A849-45A7CB332814}"/>
              </a:ext>
            </a:extLst>
          </p:cNvPr>
          <p:cNvGrpSpPr/>
          <p:nvPr/>
        </p:nvGrpSpPr>
        <p:grpSpPr>
          <a:xfrm>
            <a:off x="5722438" y="4025923"/>
            <a:ext cx="519859" cy="448054"/>
            <a:chOff x="7297615" y="2363361"/>
            <a:chExt cx="716484" cy="617520"/>
          </a:xfrm>
        </p:grpSpPr>
        <p:grpSp>
          <p:nvGrpSpPr>
            <p:cNvPr id="74" name="Group 73">
              <a:extLst>
                <a:ext uri="{FF2B5EF4-FFF2-40B4-BE49-F238E27FC236}">
                  <a16:creationId xmlns:a16="http://schemas.microsoft.com/office/drawing/2014/main" xmlns="" id="{2C01826E-7601-4D4A-AA5E-230AB234C3DD}"/>
                </a:ext>
              </a:extLst>
            </p:cNvPr>
            <p:cNvGrpSpPr/>
            <p:nvPr/>
          </p:nvGrpSpPr>
          <p:grpSpPr>
            <a:xfrm>
              <a:off x="7297615" y="2363361"/>
              <a:ext cx="348828" cy="488720"/>
              <a:chOff x="6858001" y="981075"/>
              <a:chExt cx="371474" cy="520446"/>
            </a:xfrm>
          </p:grpSpPr>
          <p:sp>
            <p:nvSpPr>
              <p:cNvPr id="96" name="Freeform: Shape 1229">
                <a:extLst>
                  <a:ext uri="{FF2B5EF4-FFF2-40B4-BE49-F238E27FC236}">
                    <a16:creationId xmlns:a16="http://schemas.microsoft.com/office/drawing/2014/main" xmlns="" id="{5A67456A-9C48-4B17-A3C8-0EB2D472D2E1}"/>
                  </a:ext>
                </a:extLst>
              </p:cNvPr>
              <p:cNvSpPr/>
              <p:nvPr/>
            </p:nvSpPr>
            <p:spPr>
              <a:xfrm>
                <a:off x="6858001" y="981075"/>
                <a:ext cx="371474" cy="520446"/>
              </a:xfrm>
              <a:custGeom>
                <a:avLst/>
                <a:gdLst>
                  <a:gd name="connsiteX0" fmla="*/ 0 w 371474"/>
                  <a:gd name="connsiteY0" fmla="*/ 0 h 520446"/>
                  <a:gd name="connsiteX1" fmla="*/ 371474 w 371474"/>
                  <a:gd name="connsiteY1" fmla="*/ 0 h 520446"/>
                  <a:gd name="connsiteX2" fmla="*/ 371474 w 371474"/>
                  <a:gd name="connsiteY2" fmla="*/ 6471 h 520446"/>
                  <a:gd name="connsiteX3" fmla="*/ 357286 w 371474"/>
                  <a:gd name="connsiteY3" fmla="*/ 26458 h 520446"/>
                  <a:gd name="connsiteX4" fmla="*/ 26894 w 371474"/>
                  <a:gd name="connsiteY4" fmla="*/ 491868 h 520446"/>
                  <a:gd name="connsiteX5" fmla="*/ 6607 w 371474"/>
                  <a:gd name="connsiteY5" fmla="*/ 520446 h 520446"/>
                  <a:gd name="connsiteX6" fmla="*/ 0 w 371474"/>
                  <a:gd name="connsiteY6" fmla="*/ 520446 h 52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4" h="520446">
                    <a:moveTo>
                      <a:pt x="0" y="0"/>
                    </a:moveTo>
                    <a:lnTo>
                      <a:pt x="371474" y="0"/>
                    </a:lnTo>
                    <a:lnTo>
                      <a:pt x="371474" y="6471"/>
                    </a:lnTo>
                    <a:lnTo>
                      <a:pt x="357286" y="26458"/>
                    </a:lnTo>
                    <a:cubicBezTo>
                      <a:pt x="272797" y="145474"/>
                      <a:pt x="164840" y="297549"/>
                      <a:pt x="26894" y="491868"/>
                    </a:cubicBezTo>
                    <a:lnTo>
                      <a:pt x="6607" y="520446"/>
                    </a:lnTo>
                    <a:lnTo>
                      <a:pt x="0" y="520446"/>
                    </a:lnTo>
                    <a:close/>
                  </a:path>
                </a:pathLst>
              </a:custGeom>
              <a:solidFill>
                <a:srgbClr val="049FC7"/>
              </a:solidFill>
              <a:ln w="15875" cap="rnd">
                <a:noFill/>
                <a:prstDash val="solid"/>
                <a:round/>
                <a:headEnd/>
                <a:tailEnd/>
              </a:ln>
            </p:spPr>
            <p:txBody>
              <a:bodyPr vert="horz" wrap="square" lIns="91440" tIns="45720" rIns="91440" bIns="45720" numCol="1" anchor="t" anchorCtr="0" compatLnSpc="1">
                <a:prstTxWarp prst="textNoShape">
                  <a:avLst/>
                </a:prstTxWarp>
              </a:bodyPr>
              <a:lstStyle/>
              <a:p>
                <a:endParaRPr lang="en-US" kern="0" dirty="0">
                  <a:solidFill>
                    <a:srgbClr val="474746"/>
                  </a:solidFill>
                  <a:latin typeface="Arial"/>
                </a:endParaRPr>
              </a:p>
            </p:txBody>
          </p:sp>
          <p:grpSp>
            <p:nvGrpSpPr>
              <p:cNvPr id="97" name="Group 96">
                <a:extLst>
                  <a:ext uri="{FF2B5EF4-FFF2-40B4-BE49-F238E27FC236}">
                    <a16:creationId xmlns:a16="http://schemas.microsoft.com/office/drawing/2014/main" xmlns="" id="{40763C6C-BBFA-4250-A1E8-DE021A3DB303}"/>
                  </a:ext>
                </a:extLst>
              </p:cNvPr>
              <p:cNvGrpSpPr/>
              <p:nvPr/>
            </p:nvGrpSpPr>
            <p:grpSpPr>
              <a:xfrm>
                <a:off x="6858001" y="981075"/>
                <a:ext cx="371474" cy="520446"/>
                <a:chOff x="6858000" y="834619"/>
                <a:chExt cx="581025" cy="666902"/>
              </a:xfrm>
            </p:grpSpPr>
            <p:sp>
              <p:nvSpPr>
                <p:cNvPr id="98" name="Rectangle 97">
                  <a:extLst>
                    <a:ext uri="{FF2B5EF4-FFF2-40B4-BE49-F238E27FC236}">
                      <a16:creationId xmlns:a16="http://schemas.microsoft.com/office/drawing/2014/main" xmlns="" id="{C61F73CD-BE86-4EB7-9B33-DC4A9FADBA5F}"/>
                    </a:ext>
                  </a:extLst>
                </p:cNvPr>
                <p:cNvSpPr/>
                <p:nvPr/>
              </p:nvSpPr>
              <p:spPr>
                <a:xfrm>
                  <a:off x="6858000" y="834619"/>
                  <a:ext cx="581025" cy="666902"/>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dirty="0">
                    <a:solidFill>
                      <a:srgbClr val="474746"/>
                    </a:solidFill>
                    <a:latin typeface="Arial"/>
                  </a:endParaRPr>
                </a:p>
              </p:txBody>
            </p:sp>
            <p:cxnSp>
              <p:nvCxnSpPr>
                <p:cNvPr id="99" name="Straight Connector 98">
                  <a:extLst>
                    <a:ext uri="{FF2B5EF4-FFF2-40B4-BE49-F238E27FC236}">
                      <a16:creationId xmlns:a16="http://schemas.microsoft.com/office/drawing/2014/main" xmlns="" id="{0B0504F4-B694-4694-AB56-EAAF3D5A44BA}"/>
                    </a:ext>
                  </a:extLst>
                </p:cNvPr>
                <p:cNvCxnSpPr/>
                <p:nvPr/>
              </p:nvCxnSpPr>
              <p:spPr>
                <a:xfrm>
                  <a:off x="6919219" y="925183"/>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0" name="Straight Connector 99">
                  <a:extLst>
                    <a:ext uri="{FF2B5EF4-FFF2-40B4-BE49-F238E27FC236}">
                      <a16:creationId xmlns:a16="http://schemas.microsoft.com/office/drawing/2014/main" xmlns="" id="{64423D73-7494-4506-BE45-92A87046EFBD}"/>
                    </a:ext>
                  </a:extLst>
                </p:cNvPr>
                <p:cNvCxnSpPr/>
                <p:nvPr/>
              </p:nvCxnSpPr>
              <p:spPr>
                <a:xfrm>
                  <a:off x="6919219" y="1006146"/>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1" name="Straight Connector 100">
                  <a:extLst>
                    <a:ext uri="{FF2B5EF4-FFF2-40B4-BE49-F238E27FC236}">
                      <a16:creationId xmlns:a16="http://schemas.microsoft.com/office/drawing/2014/main" xmlns="" id="{0859455C-11EE-4FE5-B39A-692952CF5270}"/>
                    </a:ext>
                  </a:extLst>
                </p:cNvPr>
                <p:cNvCxnSpPr/>
                <p:nvPr/>
              </p:nvCxnSpPr>
              <p:spPr>
                <a:xfrm>
                  <a:off x="6919219" y="1087109"/>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2" name="Straight Connector 101">
                  <a:extLst>
                    <a:ext uri="{FF2B5EF4-FFF2-40B4-BE49-F238E27FC236}">
                      <a16:creationId xmlns:a16="http://schemas.microsoft.com/office/drawing/2014/main" xmlns="" id="{EDF4BFA4-9E7C-4DAD-80D3-614927F7AF5F}"/>
                    </a:ext>
                  </a:extLst>
                </p:cNvPr>
                <p:cNvCxnSpPr/>
                <p:nvPr/>
              </p:nvCxnSpPr>
              <p:spPr>
                <a:xfrm>
                  <a:off x="6919219" y="1168072"/>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3" name="Straight Connector 102">
                  <a:extLst>
                    <a:ext uri="{FF2B5EF4-FFF2-40B4-BE49-F238E27FC236}">
                      <a16:creationId xmlns:a16="http://schemas.microsoft.com/office/drawing/2014/main" xmlns="" id="{F6EAD140-8CB3-451C-A5A1-FC0EAA20AFFD}"/>
                    </a:ext>
                  </a:extLst>
                </p:cNvPr>
                <p:cNvCxnSpPr/>
                <p:nvPr/>
              </p:nvCxnSpPr>
              <p:spPr>
                <a:xfrm>
                  <a:off x="6919219" y="1249034"/>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4" name="Straight Connector 103">
                  <a:extLst>
                    <a:ext uri="{FF2B5EF4-FFF2-40B4-BE49-F238E27FC236}">
                      <a16:creationId xmlns:a16="http://schemas.microsoft.com/office/drawing/2014/main" xmlns="" id="{54ECE976-0133-466E-9FD1-5161061A6E83}"/>
                    </a:ext>
                  </a:extLst>
                </p:cNvPr>
                <p:cNvCxnSpPr/>
                <p:nvPr/>
              </p:nvCxnSpPr>
              <p:spPr>
                <a:xfrm>
                  <a:off x="6919219" y="1329996"/>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5" name="Straight Connector 104">
                  <a:extLst>
                    <a:ext uri="{FF2B5EF4-FFF2-40B4-BE49-F238E27FC236}">
                      <a16:creationId xmlns:a16="http://schemas.microsoft.com/office/drawing/2014/main" xmlns="" id="{D18717A7-7866-463C-BF21-5F65BB2F5F2F}"/>
                    </a:ext>
                  </a:extLst>
                </p:cNvPr>
                <p:cNvCxnSpPr/>
                <p:nvPr/>
              </p:nvCxnSpPr>
              <p:spPr>
                <a:xfrm>
                  <a:off x="6919219" y="1410958"/>
                  <a:ext cx="458587"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grpSp>
        </p:grpSp>
        <p:sp>
          <p:nvSpPr>
            <p:cNvPr id="75" name="Oval 74">
              <a:extLst>
                <a:ext uri="{FF2B5EF4-FFF2-40B4-BE49-F238E27FC236}">
                  <a16:creationId xmlns:a16="http://schemas.microsoft.com/office/drawing/2014/main" xmlns="" id="{6F8E90BD-859C-499A-936E-C02A27A5EDD3}"/>
                </a:ext>
              </a:extLst>
            </p:cNvPr>
            <p:cNvSpPr/>
            <p:nvPr/>
          </p:nvSpPr>
          <p:spPr>
            <a:xfrm>
              <a:off x="7501448" y="2481809"/>
              <a:ext cx="356342" cy="4566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xmlns="" id="{2AFB3ACA-566C-4F9D-918F-C3D3969B48C2}"/>
                </a:ext>
              </a:extLst>
            </p:cNvPr>
            <p:cNvGrpSpPr/>
            <p:nvPr/>
          </p:nvGrpSpPr>
          <p:grpSpPr>
            <a:xfrm>
              <a:off x="7481889" y="2465532"/>
              <a:ext cx="532210" cy="515349"/>
              <a:chOff x="8284563" y="3702530"/>
              <a:chExt cx="202140" cy="195736"/>
            </a:xfrm>
          </p:grpSpPr>
          <p:sp>
            <p:nvSpPr>
              <p:cNvPr id="77" name="Freeform 49">
                <a:extLst>
                  <a:ext uri="{FF2B5EF4-FFF2-40B4-BE49-F238E27FC236}">
                    <a16:creationId xmlns:a16="http://schemas.microsoft.com/office/drawing/2014/main" xmlns="" id="{1B3C4EAA-AE9D-4ABD-AC1C-632B41C23C39}"/>
                  </a:ext>
                </a:extLst>
              </p:cNvPr>
              <p:cNvSpPr>
                <a:spLocks/>
              </p:cNvSpPr>
              <p:nvPr/>
            </p:nvSpPr>
            <p:spPr bwMode="auto">
              <a:xfrm>
                <a:off x="8306549" y="3715551"/>
                <a:ext cx="159236" cy="83033"/>
              </a:xfrm>
              <a:custGeom>
                <a:avLst/>
                <a:gdLst>
                  <a:gd name="T0" fmla="*/ 0 w 746"/>
                  <a:gd name="T1" fmla="*/ 278 h 389"/>
                  <a:gd name="T2" fmla="*/ 0 w 746"/>
                  <a:gd name="T3" fmla="*/ 389 h 389"/>
                  <a:gd name="T4" fmla="*/ 746 w 746"/>
                  <a:gd name="T5" fmla="*/ 389 h 389"/>
                  <a:gd name="T6" fmla="*/ 746 w 746"/>
                  <a:gd name="T7" fmla="*/ 199 h 389"/>
                  <a:gd name="T8" fmla="*/ 650 w 746"/>
                  <a:gd name="T9" fmla="*/ 73 h 389"/>
                  <a:gd name="T10" fmla="*/ 495 w 746"/>
                  <a:gd name="T11" fmla="*/ 0 h 389"/>
                  <a:gd name="T12" fmla="*/ 374 w 746"/>
                  <a:gd name="T13" fmla="*/ 48 h 389"/>
                  <a:gd name="T14" fmla="*/ 261 w 746"/>
                  <a:gd name="T15" fmla="*/ 0 h 389"/>
                  <a:gd name="T16" fmla="*/ 102 w 746"/>
                  <a:gd name="T17" fmla="*/ 75 h 389"/>
                  <a:gd name="T18" fmla="*/ 0 w 746"/>
                  <a:gd name="T19" fmla="*/ 205 h 389"/>
                  <a:gd name="T20" fmla="*/ 0 w 746"/>
                  <a:gd name="T21" fmla="*/ 27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389">
                    <a:moveTo>
                      <a:pt x="0" y="278"/>
                    </a:moveTo>
                    <a:lnTo>
                      <a:pt x="0" y="389"/>
                    </a:lnTo>
                    <a:lnTo>
                      <a:pt x="746" y="389"/>
                    </a:lnTo>
                    <a:lnTo>
                      <a:pt x="746" y="199"/>
                    </a:lnTo>
                    <a:lnTo>
                      <a:pt x="650" y="73"/>
                    </a:lnTo>
                    <a:lnTo>
                      <a:pt x="495" y="0"/>
                    </a:lnTo>
                    <a:lnTo>
                      <a:pt x="374" y="48"/>
                    </a:lnTo>
                    <a:lnTo>
                      <a:pt x="261" y="0"/>
                    </a:lnTo>
                    <a:lnTo>
                      <a:pt x="102" y="75"/>
                    </a:lnTo>
                    <a:lnTo>
                      <a:pt x="0" y="205"/>
                    </a:lnTo>
                    <a:lnTo>
                      <a:pt x="0" y="278"/>
                    </a:lnTo>
                    <a:close/>
                  </a:path>
                </a:pathLst>
              </a:custGeom>
              <a:solidFill>
                <a:srgbClr val="049FC7"/>
              </a:solidFill>
              <a:ln w="15875" cap="rnd">
                <a:solidFill>
                  <a:srgbClr val="474746"/>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8" name="Freeform 55">
                <a:extLst>
                  <a:ext uri="{FF2B5EF4-FFF2-40B4-BE49-F238E27FC236}">
                    <a16:creationId xmlns:a16="http://schemas.microsoft.com/office/drawing/2014/main" xmlns="" id="{A27C9779-22D1-4712-A7E1-7D7177DFAC63}"/>
                  </a:ext>
                </a:extLst>
              </p:cNvPr>
              <p:cNvSpPr>
                <a:spLocks/>
              </p:cNvSpPr>
              <p:nvPr/>
            </p:nvSpPr>
            <p:spPr bwMode="auto">
              <a:xfrm>
                <a:off x="8284563" y="3702530"/>
                <a:ext cx="101390" cy="195736"/>
              </a:xfrm>
              <a:custGeom>
                <a:avLst/>
                <a:gdLst>
                  <a:gd name="T0" fmla="*/ 227 w 227"/>
                  <a:gd name="T1" fmla="*/ 0 h 438"/>
                  <a:gd name="T2" fmla="*/ 177 w 227"/>
                  <a:gd name="T3" fmla="*/ 0 h 438"/>
                  <a:gd name="T4" fmla="*/ 34 w 227"/>
                  <a:gd name="T5" fmla="*/ 108 h 438"/>
                  <a:gd name="T6" fmla="*/ 34 w 227"/>
                  <a:gd name="T7" fmla="*/ 311 h 438"/>
                  <a:gd name="T8" fmla="*/ 227 w 227"/>
                  <a:gd name="T9" fmla="*/ 438 h 438"/>
                </a:gdLst>
                <a:ahLst/>
                <a:cxnLst>
                  <a:cxn ang="0">
                    <a:pos x="T0" y="T1"/>
                  </a:cxn>
                  <a:cxn ang="0">
                    <a:pos x="T2" y="T3"/>
                  </a:cxn>
                  <a:cxn ang="0">
                    <a:pos x="T4" y="T5"/>
                  </a:cxn>
                  <a:cxn ang="0">
                    <a:pos x="T6" y="T7"/>
                  </a:cxn>
                  <a:cxn ang="0">
                    <a:pos x="T8" y="T9"/>
                  </a:cxn>
                </a:cxnLst>
                <a:rect l="0" t="0" r="r" b="b"/>
                <a:pathLst>
                  <a:path w="227" h="438">
                    <a:moveTo>
                      <a:pt x="227" y="0"/>
                    </a:moveTo>
                    <a:cubicBezTo>
                      <a:pt x="177" y="0"/>
                      <a:pt x="177" y="0"/>
                      <a:pt x="177" y="0"/>
                    </a:cubicBezTo>
                    <a:cubicBezTo>
                      <a:pt x="177" y="0"/>
                      <a:pt x="68" y="10"/>
                      <a:pt x="34" y="108"/>
                    </a:cubicBezTo>
                    <a:cubicBezTo>
                      <a:pt x="0" y="206"/>
                      <a:pt x="34" y="311"/>
                      <a:pt x="34" y="311"/>
                    </a:cubicBezTo>
                    <a:cubicBezTo>
                      <a:pt x="34" y="311"/>
                      <a:pt x="83" y="436"/>
                      <a:pt x="227" y="438"/>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79" name="Freeform 56">
                <a:extLst>
                  <a:ext uri="{FF2B5EF4-FFF2-40B4-BE49-F238E27FC236}">
                    <a16:creationId xmlns:a16="http://schemas.microsoft.com/office/drawing/2014/main" xmlns="" id="{3A036CA5-31BD-4F9C-9A66-9144B35F9632}"/>
                  </a:ext>
                </a:extLst>
              </p:cNvPr>
              <p:cNvSpPr>
                <a:spLocks/>
              </p:cNvSpPr>
              <p:nvPr/>
            </p:nvSpPr>
            <p:spPr bwMode="auto">
              <a:xfrm>
                <a:off x="8385953" y="3702530"/>
                <a:ext cx="100750" cy="195736"/>
              </a:xfrm>
              <a:custGeom>
                <a:avLst/>
                <a:gdLst>
                  <a:gd name="T0" fmla="*/ 0 w 226"/>
                  <a:gd name="T1" fmla="*/ 438 h 438"/>
                  <a:gd name="T2" fmla="*/ 192 w 226"/>
                  <a:gd name="T3" fmla="*/ 311 h 438"/>
                  <a:gd name="T4" fmla="*/ 192 w 226"/>
                  <a:gd name="T5" fmla="*/ 108 h 438"/>
                  <a:gd name="T6" fmla="*/ 49 w 226"/>
                  <a:gd name="T7" fmla="*/ 0 h 438"/>
                  <a:gd name="T8" fmla="*/ 0 w 226"/>
                  <a:gd name="T9" fmla="*/ 0 h 438"/>
                </a:gdLst>
                <a:ahLst/>
                <a:cxnLst>
                  <a:cxn ang="0">
                    <a:pos x="T0" y="T1"/>
                  </a:cxn>
                  <a:cxn ang="0">
                    <a:pos x="T2" y="T3"/>
                  </a:cxn>
                  <a:cxn ang="0">
                    <a:pos x="T4" y="T5"/>
                  </a:cxn>
                  <a:cxn ang="0">
                    <a:pos x="T6" y="T7"/>
                  </a:cxn>
                  <a:cxn ang="0">
                    <a:pos x="T8" y="T9"/>
                  </a:cxn>
                </a:cxnLst>
                <a:rect l="0" t="0" r="r" b="b"/>
                <a:pathLst>
                  <a:path w="226" h="438">
                    <a:moveTo>
                      <a:pt x="0" y="438"/>
                    </a:moveTo>
                    <a:cubicBezTo>
                      <a:pt x="143" y="436"/>
                      <a:pt x="192" y="311"/>
                      <a:pt x="192" y="311"/>
                    </a:cubicBezTo>
                    <a:cubicBezTo>
                      <a:pt x="192" y="311"/>
                      <a:pt x="226" y="206"/>
                      <a:pt x="192" y="108"/>
                    </a:cubicBezTo>
                    <a:cubicBezTo>
                      <a:pt x="158" y="10"/>
                      <a:pt x="49" y="0"/>
                      <a:pt x="49" y="0"/>
                    </a:cubicBezTo>
                    <a:cubicBezTo>
                      <a:pt x="0" y="0"/>
                      <a:pt x="0"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nvGrpSpPr>
              <p:cNvPr id="80" name="Group 79">
                <a:extLst>
                  <a:ext uri="{FF2B5EF4-FFF2-40B4-BE49-F238E27FC236}">
                    <a16:creationId xmlns:a16="http://schemas.microsoft.com/office/drawing/2014/main" xmlns="" id="{824FADF9-6C5F-4444-9440-8FE59A20FEBE}"/>
                  </a:ext>
                </a:extLst>
              </p:cNvPr>
              <p:cNvGrpSpPr/>
              <p:nvPr/>
            </p:nvGrpSpPr>
            <p:grpSpPr>
              <a:xfrm>
                <a:off x="8306549" y="3715551"/>
                <a:ext cx="159236" cy="83033"/>
                <a:chOff x="8136219" y="3269217"/>
                <a:chExt cx="159236" cy="83033"/>
              </a:xfrm>
            </p:grpSpPr>
            <p:sp>
              <p:nvSpPr>
                <p:cNvPr id="94" name="Freeform 49">
                  <a:extLst>
                    <a:ext uri="{FF2B5EF4-FFF2-40B4-BE49-F238E27FC236}">
                      <a16:creationId xmlns:a16="http://schemas.microsoft.com/office/drawing/2014/main" xmlns="" id="{1072823F-B38B-4C63-A1D9-EA0296F75A9D}"/>
                    </a:ext>
                  </a:extLst>
                </p:cNvPr>
                <p:cNvSpPr>
                  <a:spLocks/>
                </p:cNvSpPr>
                <p:nvPr/>
              </p:nvSpPr>
              <p:spPr bwMode="auto">
                <a:xfrm>
                  <a:off x="8136219" y="3269217"/>
                  <a:ext cx="159236" cy="83033"/>
                </a:xfrm>
                <a:custGeom>
                  <a:avLst/>
                  <a:gdLst>
                    <a:gd name="T0" fmla="*/ 0 w 746"/>
                    <a:gd name="T1" fmla="*/ 278 h 389"/>
                    <a:gd name="T2" fmla="*/ 0 w 746"/>
                    <a:gd name="T3" fmla="*/ 389 h 389"/>
                    <a:gd name="T4" fmla="*/ 746 w 746"/>
                    <a:gd name="T5" fmla="*/ 389 h 389"/>
                    <a:gd name="T6" fmla="*/ 746 w 746"/>
                    <a:gd name="T7" fmla="*/ 199 h 389"/>
                    <a:gd name="T8" fmla="*/ 650 w 746"/>
                    <a:gd name="T9" fmla="*/ 73 h 389"/>
                    <a:gd name="T10" fmla="*/ 495 w 746"/>
                    <a:gd name="T11" fmla="*/ 0 h 389"/>
                    <a:gd name="T12" fmla="*/ 374 w 746"/>
                    <a:gd name="T13" fmla="*/ 48 h 389"/>
                    <a:gd name="T14" fmla="*/ 261 w 746"/>
                    <a:gd name="T15" fmla="*/ 0 h 389"/>
                    <a:gd name="T16" fmla="*/ 102 w 746"/>
                    <a:gd name="T17" fmla="*/ 75 h 389"/>
                    <a:gd name="T18" fmla="*/ 0 w 746"/>
                    <a:gd name="T19" fmla="*/ 205 h 389"/>
                    <a:gd name="T20" fmla="*/ 0 w 746"/>
                    <a:gd name="T21" fmla="*/ 27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389">
                      <a:moveTo>
                        <a:pt x="0" y="278"/>
                      </a:moveTo>
                      <a:lnTo>
                        <a:pt x="0" y="389"/>
                      </a:lnTo>
                      <a:lnTo>
                        <a:pt x="746" y="389"/>
                      </a:lnTo>
                      <a:lnTo>
                        <a:pt x="746" y="199"/>
                      </a:lnTo>
                      <a:lnTo>
                        <a:pt x="650" y="73"/>
                      </a:lnTo>
                      <a:lnTo>
                        <a:pt x="495" y="0"/>
                      </a:lnTo>
                      <a:lnTo>
                        <a:pt x="374" y="48"/>
                      </a:lnTo>
                      <a:lnTo>
                        <a:pt x="261" y="0"/>
                      </a:lnTo>
                      <a:lnTo>
                        <a:pt x="102" y="75"/>
                      </a:lnTo>
                      <a:lnTo>
                        <a:pt x="0" y="205"/>
                      </a:lnTo>
                      <a:lnTo>
                        <a:pt x="0" y="278"/>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95" name="Freeform: Shape 1259">
                  <a:extLst>
                    <a:ext uri="{FF2B5EF4-FFF2-40B4-BE49-F238E27FC236}">
                      <a16:creationId xmlns:a16="http://schemas.microsoft.com/office/drawing/2014/main" xmlns="" id="{011EED4C-79D3-4CFB-8D65-D6B65FFF7DD7}"/>
                    </a:ext>
                  </a:extLst>
                </p:cNvPr>
                <p:cNvSpPr>
                  <a:spLocks/>
                </p:cNvSpPr>
                <p:nvPr/>
              </p:nvSpPr>
              <p:spPr bwMode="auto">
                <a:xfrm>
                  <a:off x="8136219" y="3269217"/>
                  <a:ext cx="80349" cy="83033"/>
                </a:xfrm>
                <a:custGeom>
                  <a:avLst/>
                  <a:gdLst>
                    <a:gd name="connsiteX0" fmla="*/ 55712 w 80349"/>
                    <a:gd name="connsiteY0" fmla="*/ 0 h 83033"/>
                    <a:gd name="connsiteX1" fmla="*/ 79832 w 80349"/>
                    <a:gd name="connsiteY1" fmla="*/ 10246 h 83033"/>
                    <a:gd name="connsiteX2" fmla="*/ 80349 w 80349"/>
                    <a:gd name="connsiteY2" fmla="*/ 10041 h 83033"/>
                    <a:gd name="connsiteX3" fmla="*/ 80349 w 80349"/>
                    <a:gd name="connsiteY3" fmla="*/ 83033 h 83033"/>
                    <a:gd name="connsiteX4" fmla="*/ 0 w 80349"/>
                    <a:gd name="connsiteY4" fmla="*/ 83033 h 83033"/>
                    <a:gd name="connsiteX5" fmla="*/ 0 w 80349"/>
                    <a:gd name="connsiteY5" fmla="*/ 59340 h 83033"/>
                    <a:gd name="connsiteX6" fmla="*/ 0 w 80349"/>
                    <a:gd name="connsiteY6" fmla="*/ 43758 h 83033"/>
                    <a:gd name="connsiteX7" fmla="*/ 21772 w 80349"/>
                    <a:gd name="connsiteY7" fmla="*/ 16009 h 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49" h="83033">
                      <a:moveTo>
                        <a:pt x="55712" y="0"/>
                      </a:moveTo>
                      <a:lnTo>
                        <a:pt x="79832" y="10246"/>
                      </a:lnTo>
                      <a:lnTo>
                        <a:pt x="80349" y="10041"/>
                      </a:lnTo>
                      <a:lnTo>
                        <a:pt x="80349" y="83033"/>
                      </a:lnTo>
                      <a:lnTo>
                        <a:pt x="0" y="83033"/>
                      </a:lnTo>
                      <a:lnTo>
                        <a:pt x="0" y="59340"/>
                      </a:lnTo>
                      <a:lnTo>
                        <a:pt x="0" y="43758"/>
                      </a:lnTo>
                      <a:lnTo>
                        <a:pt x="21772" y="16009"/>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sp>
            <p:nvSpPr>
              <p:cNvPr id="81" name="Oval 41">
                <a:extLst>
                  <a:ext uri="{FF2B5EF4-FFF2-40B4-BE49-F238E27FC236}">
                    <a16:creationId xmlns:a16="http://schemas.microsoft.com/office/drawing/2014/main" xmlns="" id="{1BD8F859-4C69-44A9-898D-36A6BEF17895}"/>
                  </a:ext>
                </a:extLst>
              </p:cNvPr>
              <p:cNvSpPr>
                <a:spLocks noChangeArrowheads="1"/>
              </p:cNvSpPr>
              <p:nvPr/>
            </p:nvSpPr>
            <p:spPr bwMode="auto">
              <a:xfrm>
                <a:off x="8337713" y="3819715"/>
                <a:ext cx="25828" cy="26255"/>
              </a:xfrm>
              <a:prstGeom prst="ellipse">
                <a:avLst/>
              </a:prstGeom>
              <a:solidFill>
                <a:srgbClr val="CDECF4"/>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dirty="0">
                  <a:solidFill>
                    <a:srgbClr val="474746"/>
                  </a:solidFill>
                  <a:latin typeface="Arial"/>
                </a:endParaRPr>
              </a:p>
            </p:txBody>
          </p:sp>
          <p:sp>
            <p:nvSpPr>
              <p:cNvPr id="82" name="Oval 42">
                <a:extLst>
                  <a:ext uri="{FF2B5EF4-FFF2-40B4-BE49-F238E27FC236}">
                    <a16:creationId xmlns:a16="http://schemas.microsoft.com/office/drawing/2014/main" xmlns="" id="{A78D4C96-C412-4D84-AC54-7E438CFB23CE}"/>
                  </a:ext>
                </a:extLst>
              </p:cNvPr>
              <p:cNvSpPr>
                <a:spLocks noChangeArrowheads="1"/>
              </p:cNvSpPr>
              <p:nvPr/>
            </p:nvSpPr>
            <p:spPr bwMode="auto">
              <a:xfrm>
                <a:off x="8409220" y="3819715"/>
                <a:ext cx="26255" cy="26255"/>
              </a:xfrm>
              <a:prstGeom prst="ellipse">
                <a:avLst/>
              </a:prstGeom>
              <a:solidFill>
                <a:srgbClr val="CDECF4"/>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3" name="Line 43">
                <a:extLst>
                  <a:ext uri="{FF2B5EF4-FFF2-40B4-BE49-F238E27FC236}">
                    <a16:creationId xmlns:a16="http://schemas.microsoft.com/office/drawing/2014/main" xmlns="" id="{11407919-BD6B-416A-9FCD-86D4EDC87BFC}"/>
                  </a:ext>
                </a:extLst>
              </p:cNvPr>
              <p:cNvSpPr>
                <a:spLocks noChangeShapeType="1"/>
              </p:cNvSpPr>
              <p:nvPr/>
            </p:nvSpPr>
            <p:spPr bwMode="auto">
              <a:xfrm>
                <a:off x="8368877" y="3873719"/>
                <a:ext cx="33939" cy="0"/>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4" name="Oval 44">
                <a:extLst>
                  <a:ext uri="{FF2B5EF4-FFF2-40B4-BE49-F238E27FC236}">
                    <a16:creationId xmlns:a16="http://schemas.microsoft.com/office/drawing/2014/main" xmlns="" id="{374E1CB2-FAC8-49E7-9302-A5CB83D61720}"/>
                  </a:ext>
                </a:extLst>
              </p:cNvPr>
              <p:cNvSpPr>
                <a:spLocks noChangeArrowheads="1"/>
              </p:cNvSpPr>
              <p:nvPr/>
            </p:nvSpPr>
            <p:spPr bwMode="auto">
              <a:xfrm>
                <a:off x="8376134" y="3762510"/>
                <a:ext cx="19638" cy="19211"/>
              </a:xfrm>
              <a:prstGeom prst="ellipse">
                <a:avLst/>
              </a:prstGeom>
              <a:solidFill>
                <a:srgbClr val="000000"/>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5" name="Oval 45">
                <a:extLst>
                  <a:ext uri="{FF2B5EF4-FFF2-40B4-BE49-F238E27FC236}">
                    <a16:creationId xmlns:a16="http://schemas.microsoft.com/office/drawing/2014/main" xmlns="" id="{6B7C7A9C-3942-4FBD-8FED-AB2ED0588219}"/>
                  </a:ext>
                </a:extLst>
              </p:cNvPr>
              <p:cNvSpPr>
                <a:spLocks noChangeArrowheads="1"/>
              </p:cNvSpPr>
              <p:nvPr/>
            </p:nvSpPr>
            <p:spPr bwMode="auto">
              <a:xfrm>
                <a:off x="8347959" y="3739671"/>
                <a:ext cx="15582" cy="16009"/>
              </a:xfrm>
              <a:prstGeom prst="ellipse">
                <a:avLst/>
              </a:prstGeom>
              <a:solidFill>
                <a:srgbClr val="000000"/>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6" name="Oval 46">
                <a:extLst>
                  <a:ext uri="{FF2B5EF4-FFF2-40B4-BE49-F238E27FC236}">
                    <a16:creationId xmlns:a16="http://schemas.microsoft.com/office/drawing/2014/main" xmlns="" id="{F76D440A-1A6E-4283-84D2-4AE61D0722BB}"/>
                  </a:ext>
                </a:extLst>
              </p:cNvPr>
              <p:cNvSpPr>
                <a:spLocks noChangeArrowheads="1"/>
              </p:cNvSpPr>
              <p:nvPr/>
            </p:nvSpPr>
            <p:spPr bwMode="auto">
              <a:xfrm>
                <a:off x="8408152" y="3740525"/>
                <a:ext cx="16222" cy="16009"/>
              </a:xfrm>
              <a:prstGeom prst="ellipse">
                <a:avLst/>
              </a:prstGeom>
              <a:solidFill>
                <a:srgbClr val="000000"/>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7" name="Oval 47">
                <a:extLst>
                  <a:ext uri="{FF2B5EF4-FFF2-40B4-BE49-F238E27FC236}">
                    <a16:creationId xmlns:a16="http://schemas.microsoft.com/office/drawing/2014/main" xmlns="" id="{83CEA266-C9F1-468F-B470-4B3257A6E42A}"/>
                  </a:ext>
                </a:extLst>
              </p:cNvPr>
              <p:cNvSpPr>
                <a:spLocks noChangeArrowheads="1"/>
              </p:cNvSpPr>
              <p:nvPr/>
            </p:nvSpPr>
            <p:spPr bwMode="auto">
              <a:xfrm>
                <a:off x="8435474" y="3763364"/>
                <a:ext cx="13448" cy="13874"/>
              </a:xfrm>
              <a:prstGeom prst="ellipse">
                <a:avLst/>
              </a:prstGeom>
              <a:solidFill>
                <a:srgbClr val="000000"/>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8" name="Oval 48">
                <a:extLst>
                  <a:ext uri="{FF2B5EF4-FFF2-40B4-BE49-F238E27FC236}">
                    <a16:creationId xmlns:a16="http://schemas.microsoft.com/office/drawing/2014/main" xmlns="" id="{27A3FF5B-B23C-41CB-A5BB-B7006F484493}"/>
                  </a:ext>
                </a:extLst>
              </p:cNvPr>
              <p:cNvSpPr>
                <a:spLocks noChangeArrowheads="1"/>
              </p:cNvSpPr>
              <p:nvPr/>
            </p:nvSpPr>
            <p:spPr bwMode="auto">
              <a:xfrm>
                <a:off x="8324265" y="3762510"/>
                <a:ext cx="13448" cy="13234"/>
              </a:xfrm>
              <a:prstGeom prst="ellipse">
                <a:avLst/>
              </a:prstGeom>
              <a:solidFill>
                <a:srgbClr val="000000"/>
              </a:solid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89" name="Line 50">
                <a:extLst>
                  <a:ext uri="{FF2B5EF4-FFF2-40B4-BE49-F238E27FC236}">
                    <a16:creationId xmlns:a16="http://schemas.microsoft.com/office/drawing/2014/main" xmlns="" id="{565B5AF9-16D3-4D38-BB70-864BBD176A82}"/>
                  </a:ext>
                </a:extLst>
              </p:cNvPr>
              <p:cNvSpPr>
                <a:spLocks noChangeShapeType="1"/>
              </p:cNvSpPr>
              <p:nvPr/>
            </p:nvSpPr>
            <p:spPr bwMode="auto">
              <a:xfrm flipH="1">
                <a:off x="8420319" y="3724516"/>
                <a:ext cx="11526" cy="16863"/>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90" name="Line 51">
                <a:extLst>
                  <a:ext uri="{FF2B5EF4-FFF2-40B4-BE49-F238E27FC236}">
                    <a16:creationId xmlns:a16="http://schemas.microsoft.com/office/drawing/2014/main" xmlns="" id="{A0CEE26D-3C19-4311-AC50-05AE91B150FD}"/>
                  </a:ext>
                </a:extLst>
              </p:cNvPr>
              <p:cNvSpPr>
                <a:spLocks noChangeShapeType="1"/>
              </p:cNvSpPr>
              <p:nvPr/>
            </p:nvSpPr>
            <p:spPr bwMode="auto">
              <a:xfrm flipH="1">
                <a:off x="8447855" y="3758028"/>
                <a:ext cx="17930" cy="8965"/>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91" name="Line 52">
                <a:extLst>
                  <a:ext uri="{FF2B5EF4-FFF2-40B4-BE49-F238E27FC236}">
                    <a16:creationId xmlns:a16="http://schemas.microsoft.com/office/drawing/2014/main" xmlns="" id="{AA13A4D8-8FAA-4E47-9EF3-77741F4E5F3C}"/>
                  </a:ext>
                </a:extLst>
              </p:cNvPr>
              <p:cNvSpPr>
                <a:spLocks noChangeShapeType="1"/>
              </p:cNvSpPr>
              <p:nvPr/>
            </p:nvSpPr>
            <p:spPr bwMode="auto">
              <a:xfrm>
                <a:off x="8341342" y="3725369"/>
                <a:ext cx="11100" cy="15155"/>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92" name="Line 53">
                <a:extLst>
                  <a:ext uri="{FF2B5EF4-FFF2-40B4-BE49-F238E27FC236}">
                    <a16:creationId xmlns:a16="http://schemas.microsoft.com/office/drawing/2014/main" xmlns="" id="{41EF9026-BAB7-45E3-B1FB-B9029ED219A5}"/>
                  </a:ext>
                </a:extLst>
              </p:cNvPr>
              <p:cNvSpPr>
                <a:spLocks noChangeShapeType="1"/>
              </p:cNvSpPr>
              <p:nvPr/>
            </p:nvSpPr>
            <p:spPr bwMode="auto">
              <a:xfrm>
                <a:off x="8307402" y="3758028"/>
                <a:ext cx="17290" cy="8538"/>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93" name="Line 54">
                <a:extLst>
                  <a:ext uri="{FF2B5EF4-FFF2-40B4-BE49-F238E27FC236}">
                    <a16:creationId xmlns:a16="http://schemas.microsoft.com/office/drawing/2014/main" xmlns="" id="{038718DE-033A-4328-9844-1F737A77B9DF}"/>
                  </a:ext>
                </a:extLst>
              </p:cNvPr>
              <p:cNvSpPr>
                <a:spLocks noChangeShapeType="1"/>
              </p:cNvSpPr>
              <p:nvPr/>
            </p:nvSpPr>
            <p:spPr bwMode="auto">
              <a:xfrm>
                <a:off x="8386380" y="3725796"/>
                <a:ext cx="0" cy="36714"/>
              </a:xfrm>
              <a:prstGeom prst="lin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grpSp>
      <p:grpSp>
        <p:nvGrpSpPr>
          <p:cNvPr id="119" name="Group 118">
            <a:extLst>
              <a:ext uri="{FF2B5EF4-FFF2-40B4-BE49-F238E27FC236}">
                <a16:creationId xmlns:a16="http://schemas.microsoft.com/office/drawing/2014/main" xmlns="" id="{B2B6929C-B695-4308-AFA1-980F32142E1B}"/>
              </a:ext>
            </a:extLst>
          </p:cNvPr>
          <p:cNvGrpSpPr/>
          <p:nvPr/>
        </p:nvGrpSpPr>
        <p:grpSpPr>
          <a:xfrm>
            <a:off x="736355" y="3486496"/>
            <a:ext cx="502916" cy="289320"/>
            <a:chOff x="1006476" y="3238500"/>
            <a:chExt cx="766762" cy="508000"/>
          </a:xfrm>
        </p:grpSpPr>
        <p:sp>
          <p:nvSpPr>
            <p:cNvPr id="120" name="Rectangle 192">
              <a:extLst>
                <a:ext uri="{FF2B5EF4-FFF2-40B4-BE49-F238E27FC236}">
                  <a16:creationId xmlns:a16="http://schemas.microsoft.com/office/drawing/2014/main" xmlns="" id="{764CB299-566A-4593-BF1B-7D4FA2206F9F}"/>
                </a:ext>
              </a:extLst>
            </p:cNvPr>
            <p:cNvSpPr/>
            <p:nvPr/>
          </p:nvSpPr>
          <p:spPr>
            <a:xfrm>
              <a:off x="1027532" y="3421670"/>
              <a:ext cx="721463" cy="249090"/>
            </a:xfrm>
            <a:custGeom>
              <a:avLst/>
              <a:gdLst>
                <a:gd name="connsiteX0" fmla="*/ 0 w 721463"/>
                <a:gd name="connsiteY0" fmla="*/ 0 h 239565"/>
                <a:gd name="connsiteX1" fmla="*/ 721463 w 721463"/>
                <a:gd name="connsiteY1" fmla="*/ 0 h 239565"/>
                <a:gd name="connsiteX2" fmla="*/ 721463 w 721463"/>
                <a:gd name="connsiteY2" fmla="*/ 239565 h 239565"/>
                <a:gd name="connsiteX3" fmla="*/ 0 w 721463"/>
                <a:gd name="connsiteY3" fmla="*/ 239565 h 239565"/>
                <a:gd name="connsiteX4" fmla="*/ 0 w 721463"/>
                <a:gd name="connsiteY4" fmla="*/ 0 h 239565"/>
                <a:gd name="connsiteX0" fmla="*/ 66675 w 721463"/>
                <a:gd name="connsiteY0" fmla="*/ 0 h 249090"/>
                <a:gd name="connsiteX1" fmla="*/ 721463 w 721463"/>
                <a:gd name="connsiteY1" fmla="*/ 9525 h 249090"/>
                <a:gd name="connsiteX2" fmla="*/ 721463 w 721463"/>
                <a:gd name="connsiteY2" fmla="*/ 249090 h 249090"/>
                <a:gd name="connsiteX3" fmla="*/ 0 w 721463"/>
                <a:gd name="connsiteY3" fmla="*/ 249090 h 249090"/>
                <a:gd name="connsiteX4" fmla="*/ 66675 w 721463"/>
                <a:gd name="connsiteY4" fmla="*/ 0 h 249090"/>
                <a:gd name="connsiteX0" fmla="*/ 66675 w 721463"/>
                <a:gd name="connsiteY0" fmla="*/ 0 h 249090"/>
                <a:gd name="connsiteX1" fmla="*/ 721463 w 721463"/>
                <a:gd name="connsiteY1" fmla="*/ 9525 h 249090"/>
                <a:gd name="connsiteX2" fmla="*/ 721463 w 721463"/>
                <a:gd name="connsiteY2" fmla="*/ 249090 h 249090"/>
                <a:gd name="connsiteX3" fmla="*/ 0 w 721463"/>
                <a:gd name="connsiteY3" fmla="*/ 249090 h 249090"/>
                <a:gd name="connsiteX4" fmla="*/ 29743 w 721463"/>
                <a:gd name="connsiteY4" fmla="*/ 114486 h 249090"/>
                <a:gd name="connsiteX5" fmla="*/ 66675 w 721463"/>
                <a:gd name="connsiteY5" fmla="*/ 0 h 249090"/>
                <a:gd name="connsiteX0" fmla="*/ 66675 w 721463"/>
                <a:gd name="connsiteY0" fmla="*/ 0 h 249090"/>
                <a:gd name="connsiteX1" fmla="*/ 721463 w 721463"/>
                <a:gd name="connsiteY1" fmla="*/ 9525 h 249090"/>
                <a:gd name="connsiteX2" fmla="*/ 721463 w 721463"/>
                <a:gd name="connsiteY2" fmla="*/ 249090 h 249090"/>
                <a:gd name="connsiteX3" fmla="*/ 0 w 721463"/>
                <a:gd name="connsiteY3" fmla="*/ 249090 h 249090"/>
                <a:gd name="connsiteX4" fmla="*/ 5930 w 721463"/>
                <a:gd name="connsiteY4" fmla="*/ 59717 h 249090"/>
                <a:gd name="connsiteX5" fmla="*/ 66675 w 721463"/>
                <a:gd name="connsiteY5" fmla="*/ 0 h 249090"/>
                <a:gd name="connsiteX0" fmla="*/ 66675 w 721463"/>
                <a:gd name="connsiteY0" fmla="*/ 0 h 249090"/>
                <a:gd name="connsiteX1" fmla="*/ 721463 w 721463"/>
                <a:gd name="connsiteY1" fmla="*/ 9525 h 249090"/>
                <a:gd name="connsiteX2" fmla="*/ 720306 w 721463"/>
                <a:gd name="connsiteY2" fmla="*/ 145443 h 249090"/>
                <a:gd name="connsiteX3" fmla="*/ 721463 w 721463"/>
                <a:gd name="connsiteY3" fmla="*/ 249090 h 249090"/>
                <a:gd name="connsiteX4" fmla="*/ 0 w 721463"/>
                <a:gd name="connsiteY4" fmla="*/ 249090 h 249090"/>
                <a:gd name="connsiteX5" fmla="*/ 5930 w 721463"/>
                <a:gd name="connsiteY5" fmla="*/ 59717 h 249090"/>
                <a:gd name="connsiteX6" fmla="*/ 66675 w 721463"/>
                <a:gd name="connsiteY6" fmla="*/ 0 h 249090"/>
                <a:gd name="connsiteX0" fmla="*/ 66675 w 721463"/>
                <a:gd name="connsiteY0" fmla="*/ 0 h 249090"/>
                <a:gd name="connsiteX1" fmla="*/ 721463 w 721463"/>
                <a:gd name="connsiteY1" fmla="*/ 9525 h 249090"/>
                <a:gd name="connsiteX2" fmla="*/ 720306 w 721463"/>
                <a:gd name="connsiteY2" fmla="*/ 90674 h 249090"/>
                <a:gd name="connsiteX3" fmla="*/ 721463 w 721463"/>
                <a:gd name="connsiteY3" fmla="*/ 249090 h 249090"/>
                <a:gd name="connsiteX4" fmla="*/ 0 w 721463"/>
                <a:gd name="connsiteY4" fmla="*/ 249090 h 249090"/>
                <a:gd name="connsiteX5" fmla="*/ 5930 w 721463"/>
                <a:gd name="connsiteY5" fmla="*/ 59717 h 249090"/>
                <a:gd name="connsiteX6" fmla="*/ 66675 w 721463"/>
                <a:gd name="connsiteY6" fmla="*/ 0 h 249090"/>
                <a:gd name="connsiteX0" fmla="*/ 66675 w 721463"/>
                <a:gd name="connsiteY0" fmla="*/ 0 h 249090"/>
                <a:gd name="connsiteX1" fmla="*/ 671457 w 721463"/>
                <a:gd name="connsiteY1" fmla="*/ 4762 h 249090"/>
                <a:gd name="connsiteX2" fmla="*/ 720306 w 721463"/>
                <a:gd name="connsiteY2" fmla="*/ 90674 h 249090"/>
                <a:gd name="connsiteX3" fmla="*/ 721463 w 721463"/>
                <a:gd name="connsiteY3" fmla="*/ 249090 h 249090"/>
                <a:gd name="connsiteX4" fmla="*/ 0 w 721463"/>
                <a:gd name="connsiteY4" fmla="*/ 249090 h 249090"/>
                <a:gd name="connsiteX5" fmla="*/ 5930 w 721463"/>
                <a:gd name="connsiteY5" fmla="*/ 59717 h 249090"/>
                <a:gd name="connsiteX6" fmla="*/ 66675 w 721463"/>
                <a:gd name="connsiteY6" fmla="*/ 0 h 249090"/>
                <a:gd name="connsiteX0" fmla="*/ 66675 w 721463"/>
                <a:gd name="connsiteY0" fmla="*/ 0 h 249090"/>
                <a:gd name="connsiteX1" fmla="*/ 671457 w 721463"/>
                <a:gd name="connsiteY1" fmla="*/ 4762 h 249090"/>
                <a:gd name="connsiteX2" fmla="*/ 720306 w 721463"/>
                <a:gd name="connsiteY2" fmla="*/ 90674 h 249090"/>
                <a:gd name="connsiteX3" fmla="*/ 721463 w 721463"/>
                <a:gd name="connsiteY3" fmla="*/ 249090 h 249090"/>
                <a:gd name="connsiteX4" fmla="*/ 0 w 721463"/>
                <a:gd name="connsiteY4" fmla="*/ 249090 h 249090"/>
                <a:gd name="connsiteX5" fmla="*/ 5930 w 721463"/>
                <a:gd name="connsiteY5" fmla="*/ 59717 h 249090"/>
                <a:gd name="connsiteX6" fmla="*/ 66675 w 721463"/>
                <a:gd name="connsiteY6" fmla="*/ 0 h 24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63" h="249090">
                  <a:moveTo>
                    <a:pt x="66675" y="0"/>
                  </a:moveTo>
                  <a:lnTo>
                    <a:pt x="671457" y="4762"/>
                  </a:lnTo>
                  <a:cubicBezTo>
                    <a:pt x="702027" y="45306"/>
                    <a:pt x="720692" y="45368"/>
                    <a:pt x="720306" y="90674"/>
                  </a:cubicBezTo>
                  <a:cubicBezTo>
                    <a:pt x="720692" y="125223"/>
                    <a:pt x="721077" y="214541"/>
                    <a:pt x="721463" y="249090"/>
                  </a:cubicBezTo>
                  <a:lnTo>
                    <a:pt x="0" y="249090"/>
                  </a:lnTo>
                  <a:lnTo>
                    <a:pt x="5930" y="59717"/>
                  </a:lnTo>
                  <a:lnTo>
                    <a:pt x="66675"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xmlns="" id="{6BB6C443-9494-4146-A039-BDFBEB2D5AAE}"/>
                </a:ext>
              </a:extLst>
            </p:cNvPr>
            <p:cNvSpPr/>
            <p:nvPr/>
          </p:nvSpPr>
          <p:spPr>
            <a:xfrm>
              <a:off x="1027532" y="3672355"/>
              <a:ext cx="124993" cy="7414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xmlns="" id="{B86067C1-2CB5-4CD2-9A3C-5AC461559E1C}"/>
                </a:ext>
              </a:extLst>
            </p:cNvPr>
            <p:cNvSpPr/>
            <p:nvPr/>
          </p:nvSpPr>
          <p:spPr>
            <a:xfrm>
              <a:off x="1619886" y="3672355"/>
              <a:ext cx="136561" cy="7414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Rectangle 195">
              <a:extLst>
                <a:ext uri="{FF2B5EF4-FFF2-40B4-BE49-F238E27FC236}">
                  <a16:creationId xmlns:a16="http://schemas.microsoft.com/office/drawing/2014/main" xmlns="" id="{9DD0FD52-ED24-4E82-984C-5590CB52CF87}"/>
                </a:ext>
              </a:extLst>
            </p:cNvPr>
            <p:cNvSpPr/>
            <p:nvPr/>
          </p:nvSpPr>
          <p:spPr>
            <a:xfrm>
              <a:off x="1147763" y="3242505"/>
              <a:ext cx="484270" cy="52862"/>
            </a:xfrm>
            <a:custGeom>
              <a:avLst/>
              <a:gdLst>
                <a:gd name="connsiteX0" fmla="*/ 0 w 484270"/>
                <a:gd name="connsiteY0" fmla="*/ 0 h 45719"/>
                <a:gd name="connsiteX1" fmla="*/ 484270 w 484270"/>
                <a:gd name="connsiteY1" fmla="*/ 0 h 45719"/>
                <a:gd name="connsiteX2" fmla="*/ 484270 w 484270"/>
                <a:gd name="connsiteY2" fmla="*/ 45719 h 45719"/>
                <a:gd name="connsiteX3" fmla="*/ 0 w 484270"/>
                <a:gd name="connsiteY3" fmla="*/ 45719 h 45719"/>
                <a:gd name="connsiteX4" fmla="*/ 0 w 484270"/>
                <a:gd name="connsiteY4" fmla="*/ 0 h 45719"/>
                <a:gd name="connsiteX0" fmla="*/ 42862 w 484270"/>
                <a:gd name="connsiteY0" fmla="*/ 0 h 50482"/>
                <a:gd name="connsiteX1" fmla="*/ 484270 w 484270"/>
                <a:gd name="connsiteY1" fmla="*/ 4763 h 50482"/>
                <a:gd name="connsiteX2" fmla="*/ 484270 w 484270"/>
                <a:gd name="connsiteY2" fmla="*/ 50482 h 50482"/>
                <a:gd name="connsiteX3" fmla="*/ 0 w 484270"/>
                <a:gd name="connsiteY3" fmla="*/ 50482 h 50482"/>
                <a:gd name="connsiteX4" fmla="*/ 42862 w 484270"/>
                <a:gd name="connsiteY4" fmla="*/ 0 h 50482"/>
                <a:gd name="connsiteX0" fmla="*/ 33337 w 484270"/>
                <a:gd name="connsiteY0" fmla="*/ 0 h 48101"/>
                <a:gd name="connsiteX1" fmla="*/ 484270 w 484270"/>
                <a:gd name="connsiteY1" fmla="*/ 2382 h 48101"/>
                <a:gd name="connsiteX2" fmla="*/ 484270 w 484270"/>
                <a:gd name="connsiteY2" fmla="*/ 48101 h 48101"/>
                <a:gd name="connsiteX3" fmla="*/ 0 w 484270"/>
                <a:gd name="connsiteY3" fmla="*/ 48101 h 48101"/>
                <a:gd name="connsiteX4" fmla="*/ 33337 w 484270"/>
                <a:gd name="connsiteY4" fmla="*/ 0 h 48101"/>
                <a:gd name="connsiteX0" fmla="*/ 33337 w 484270"/>
                <a:gd name="connsiteY0" fmla="*/ 4761 h 52862"/>
                <a:gd name="connsiteX1" fmla="*/ 448551 w 484270"/>
                <a:gd name="connsiteY1" fmla="*/ 0 h 52862"/>
                <a:gd name="connsiteX2" fmla="*/ 484270 w 484270"/>
                <a:gd name="connsiteY2" fmla="*/ 52862 h 52862"/>
                <a:gd name="connsiteX3" fmla="*/ 0 w 484270"/>
                <a:gd name="connsiteY3" fmla="*/ 52862 h 52862"/>
                <a:gd name="connsiteX4" fmla="*/ 33337 w 484270"/>
                <a:gd name="connsiteY4" fmla="*/ 4761 h 5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270" h="52862">
                  <a:moveTo>
                    <a:pt x="33337" y="4761"/>
                  </a:moveTo>
                  <a:lnTo>
                    <a:pt x="448551" y="0"/>
                  </a:lnTo>
                  <a:lnTo>
                    <a:pt x="484270" y="52862"/>
                  </a:lnTo>
                  <a:lnTo>
                    <a:pt x="0" y="52862"/>
                  </a:lnTo>
                  <a:lnTo>
                    <a:pt x="33337" y="4761"/>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ectangle 197">
              <a:extLst>
                <a:ext uri="{FF2B5EF4-FFF2-40B4-BE49-F238E27FC236}">
                  <a16:creationId xmlns:a16="http://schemas.microsoft.com/office/drawing/2014/main" xmlns="" id="{B3169F47-D445-4E3B-85D4-F12AA04A6521}"/>
                </a:ext>
              </a:extLst>
            </p:cNvPr>
            <p:cNvSpPr/>
            <p:nvPr/>
          </p:nvSpPr>
          <p:spPr>
            <a:xfrm rot="1013005">
              <a:off x="1027030" y="3355033"/>
              <a:ext cx="88090" cy="68425"/>
            </a:xfrm>
            <a:custGeom>
              <a:avLst/>
              <a:gdLst>
                <a:gd name="connsiteX0" fmla="*/ 0 w 88090"/>
                <a:gd name="connsiteY0" fmla="*/ 0 h 64967"/>
                <a:gd name="connsiteX1" fmla="*/ 88090 w 88090"/>
                <a:gd name="connsiteY1" fmla="*/ 0 h 64967"/>
                <a:gd name="connsiteX2" fmla="*/ 88090 w 88090"/>
                <a:gd name="connsiteY2" fmla="*/ 64967 h 64967"/>
                <a:gd name="connsiteX3" fmla="*/ 0 w 88090"/>
                <a:gd name="connsiteY3" fmla="*/ 64967 h 64967"/>
                <a:gd name="connsiteX4" fmla="*/ 0 w 88090"/>
                <a:gd name="connsiteY4" fmla="*/ 0 h 64967"/>
                <a:gd name="connsiteX0" fmla="*/ 5941 w 88090"/>
                <a:gd name="connsiteY0" fmla="*/ 3174 h 64967"/>
                <a:gd name="connsiteX1" fmla="*/ 88090 w 88090"/>
                <a:gd name="connsiteY1" fmla="*/ 0 h 64967"/>
                <a:gd name="connsiteX2" fmla="*/ 88090 w 88090"/>
                <a:gd name="connsiteY2" fmla="*/ 64967 h 64967"/>
                <a:gd name="connsiteX3" fmla="*/ 0 w 88090"/>
                <a:gd name="connsiteY3" fmla="*/ 64967 h 64967"/>
                <a:gd name="connsiteX4" fmla="*/ 5941 w 88090"/>
                <a:gd name="connsiteY4" fmla="*/ 3174 h 64967"/>
                <a:gd name="connsiteX0" fmla="*/ 5941 w 88090"/>
                <a:gd name="connsiteY0" fmla="*/ 3174 h 68425"/>
                <a:gd name="connsiteX1" fmla="*/ 88090 w 88090"/>
                <a:gd name="connsiteY1" fmla="*/ 0 h 68425"/>
                <a:gd name="connsiteX2" fmla="*/ 76697 w 88090"/>
                <a:gd name="connsiteY2" fmla="*/ 68425 h 68425"/>
                <a:gd name="connsiteX3" fmla="*/ 0 w 88090"/>
                <a:gd name="connsiteY3" fmla="*/ 64967 h 68425"/>
                <a:gd name="connsiteX4" fmla="*/ 5941 w 88090"/>
                <a:gd name="connsiteY4" fmla="*/ 3174 h 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90" h="68425">
                  <a:moveTo>
                    <a:pt x="5941" y="3174"/>
                  </a:moveTo>
                  <a:lnTo>
                    <a:pt x="88090" y="0"/>
                  </a:lnTo>
                  <a:lnTo>
                    <a:pt x="76697" y="68425"/>
                  </a:lnTo>
                  <a:lnTo>
                    <a:pt x="0" y="64967"/>
                  </a:lnTo>
                  <a:lnTo>
                    <a:pt x="5941" y="3174"/>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Rectangle 197">
              <a:extLst>
                <a:ext uri="{FF2B5EF4-FFF2-40B4-BE49-F238E27FC236}">
                  <a16:creationId xmlns:a16="http://schemas.microsoft.com/office/drawing/2014/main" xmlns="" id="{D2D901DF-53A5-441D-8E92-191C446A68E6}"/>
                </a:ext>
              </a:extLst>
            </p:cNvPr>
            <p:cNvSpPr/>
            <p:nvPr/>
          </p:nvSpPr>
          <p:spPr>
            <a:xfrm rot="20586995" flipH="1">
              <a:off x="1671543" y="3348479"/>
              <a:ext cx="88090" cy="68425"/>
            </a:xfrm>
            <a:custGeom>
              <a:avLst/>
              <a:gdLst>
                <a:gd name="connsiteX0" fmla="*/ 0 w 88090"/>
                <a:gd name="connsiteY0" fmla="*/ 0 h 64967"/>
                <a:gd name="connsiteX1" fmla="*/ 88090 w 88090"/>
                <a:gd name="connsiteY1" fmla="*/ 0 h 64967"/>
                <a:gd name="connsiteX2" fmla="*/ 88090 w 88090"/>
                <a:gd name="connsiteY2" fmla="*/ 64967 h 64967"/>
                <a:gd name="connsiteX3" fmla="*/ 0 w 88090"/>
                <a:gd name="connsiteY3" fmla="*/ 64967 h 64967"/>
                <a:gd name="connsiteX4" fmla="*/ 0 w 88090"/>
                <a:gd name="connsiteY4" fmla="*/ 0 h 64967"/>
                <a:gd name="connsiteX0" fmla="*/ 5941 w 88090"/>
                <a:gd name="connsiteY0" fmla="*/ 3174 h 64967"/>
                <a:gd name="connsiteX1" fmla="*/ 88090 w 88090"/>
                <a:gd name="connsiteY1" fmla="*/ 0 h 64967"/>
                <a:gd name="connsiteX2" fmla="*/ 88090 w 88090"/>
                <a:gd name="connsiteY2" fmla="*/ 64967 h 64967"/>
                <a:gd name="connsiteX3" fmla="*/ 0 w 88090"/>
                <a:gd name="connsiteY3" fmla="*/ 64967 h 64967"/>
                <a:gd name="connsiteX4" fmla="*/ 5941 w 88090"/>
                <a:gd name="connsiteY4" fmla="*/ 3174 h 64967"/>
                <a:gd name="connsiteX0" fmla="*/ 5941 w 88090"/>
                <a:gd name="connsiteY0" fmla="*/ 3174 h 68425"/>
                <a:gd name="connsiteX1" fmla="*/ 88090 w 88090"/>
                <a:gd name="connsiteY1" fmla="*/ 0 h 68425"/>
                <a:gd name="connsiteX2" fmla="*/ 76697 w 88090"/>
                <a:gd name="connsiteY2" fmla="*/ 68425 h 68425"/>
                <a:gd name="connsiteX3" fmla="*/ 0 w 88090"/>
                <a:gd name="connsiteY3" fmla="*/ 64967 h 68425"/>
                <a:gd name="connsiteX4" fmla="*/ 5941 w 88090"/>
                <a:gd name="connsiteY4" fmla="*/ 3174 h 68425"/>
                <a:gd name="connsiteX0" fmla="*/ 2562 w 88090"/>
                <a:gd name="connsiteY0" fmla="*/ 16642 h 68425"/>
                <a:gd name="connsiteX1" fmla="*/ 88090 w 88090"/>
                <a:gd name="connsiteY1" fmla="*/ 0 h 68425"/>
                <a:gd name="connsiteX2" fmla="*/ 76697 w 88090"/>
                <a:gd name="connsiteY2" fmla="*/ 68425 h 68425"/>
                <a:gd name="connsiteX3" fmla="*/ 0 w 88090"/>
                <a:gd name="connsiteY3" fmla="*/ 64967 h 68425"/>
                <a:gd name="connsiteX4" fmla="*/ 2562 w 88090"/>
                <a:gd name="connsiteY4" fmla="*/ 16642 h 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90" h="68425">
                  <a:moveTo>
                    <a:pt x="2562" y="16642"/>
                  </a:moveTo>
                  <a:lnTo>
                    <a:pt x="88090" y="0"/>
                  </a:lnTo>
                  <a:lnTo>
                    <a:pt x="76697" y="68425"/>
                  </a:lnTo>
                  <a:lnTo>
                    <a:pt x="0" y="64967"/>
                  </a:lnTo>
                  <a:lnTo>
                    <a:pt x="2562" y="1664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Rectangle: Rounded Corners 199">
              <a:extLst>
                <a:ext uri="{FF2B5EF4-FFF2-40B4-BE49-F238E27FC236}">
                  <a16:creationId xmlns:a16="http://schemas.microsoft.com/office/drawing/2014/main" xmlns="" id="{7A127DF4-ADAE-42C4-BAC5-A5BF394B0D53}"/>
                </a:ext>
              </a:extLst>
            </p:cNvPr>
            <p:cNvSpPr/>
            <p:nvPr/>
          </p:nvSpPr>
          <p:spPr>
            <a:xfrm>
              <a:off x="1080733" y="3492500"/>
              <a:ext cx="147993" cy="62539"/>
            </a:xfrm>
            <a:custGeom>
              <a:avLst/>
              <a:gdLst>
                <a:gd name="connsiteX0" fmla="*/ 0 w 147993"/>
                <a:gd name="connsiteY0" fmla="*/ 10423 h 62539"/>
                <a:gd name="connsiteX1" fmla="*/ 10423 w 147993"/>
                <a:gd name="connsiteY1" fmla="*/ 0 h 62539"/>
                <a:gd name="connsiteX2" fmla="*/ 137570 w 147993"/>
                <a:gd name="connsiteY2" fmla="*/ 0 h 62539"/>
                <a:gd name="connsiteX3" fmla="*/ 147993 w 147993"/>
                <a:gd name="connsiteY3" fmla="*/ 10423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 name="connsiteX0" fmla="*/ 0 w 147993"/>
                <a:gd name="connsiteY0" fmla="*/ 10423 h 62539"/>
                <a:gd name="connsiteX1" fmla="*/ 10423 w 147993"/>
                <a:gd name="connsiteY1" fmla="*/ 0 h 62539"/>
                <a:gd name="connsiteX2" fmla="*/ 137570 w 147993"/>
                <a:gd name="connsiteY2" fmla="*/ 0 h 62539"/>
                <a:gd name="connsiteX3" fmla="*/ 117037 w 147993"/>
                <a:gd name="connsiteY3" fmla="*/ 24711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 name="connsiteX0" fmla="*/ 0 w 147993"/>
                <a:gd name="connsiteY0" fmla="*/ 10423 h 62539"/>
                <a:gd name="connsiteX1" fmla="*/ 10423 w 147993"/>
                <a:gd name="connsiteY1" fmla="*/ 0 h 62539"/>
                <a:gd name="connsiteX2" fmla="*/ 75657 w 147993"/>
                <a:gd name="connsiteY2" fmla="*/ 7144 h 62539"/>
                <a:gd name="connsiteX3" fmla="*/ 117037 w 147993"/>
                <a:gd name="connsiteY3" fmla="*/ 24711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93" h="62539">
                  <a:moveTo>
                    <a:pt x="0" y="10423"/>
                  </a:moveTo>
                  <a:cubicBezTo>
                    <a:pt x="0" y="4667"/>
                    <a:pt x="4667" y="0"/>
                    <a:pt x="10423" y="0"/>
                  </a:cubicBezTo>
                  <a:lnTo>
                    <a:pt x="75657" y="7144"/>
                  </a:lnTo>
                  <a:cubicBezTo>
                    <a:pt x="81413" y="7144"/>
                    <a:pt x="117037" y="18955"/>
                    <a:pt x="117037" y="24711"/>
                  </a:cubicBezTo>
                  <a:cubicBezTo>
                    <a:pt x="117037" y="38609"/>
                    <a:pt x="147993" y="38218"/>
                    <a:pt x="147993" y="52116"/>
                  </a:cubicBezTo>
                  <a:cubicBezTo>
                    <a:pt x="147993" y="57872"/>
                    <a:pt x="143326" y="62539"/>
                    <a:pt x="137570" y="62539"/>
                  </a:cubicBezTo>
                  <a:lnTo>
                    <a:pt x="10423" y="62539"/>
                  </a:lnTo>
                  <a:cubicBezTo>
                    <a:pt x="4667" y="62539"/>
                    <a:pt x="0" y="57872"/>
                    <a:pt x="0" y="52116"/>
                  </a:cubicBezTo>
                  <a:lnTo>
                    <a:pt x="0" y="10423"/>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Rectangle: Rounded Corners 199">
              <a:extLst>
                <a:ext uri="{FF2B5EF4-FFF2-40B4-BE49-F238E27FC236}">
                  <a16:creationId xmlns:a16="http://schemas.microsoft.com/office/drawing/2014/main" xmlns="" id="{38746852-FB6B-43B3-B174-9B0114D5F334}"/>
                </a:ext>
              </a:extLst>
            </p:cNvPr>
            <p:cNvSpPr/>
            <p:nvPr/>
          </p:nvSpPr>
          <p:spPr>
            <a:xfrm flipH="1">
              <a:off x="1554975" y="3496274"/>
              <a:ext cx="147993" cy="62539"/>
            </a:xfrm>
            <a:custGeom>
              <a:avLst/>
              <a:gdLst>
                <a:gd name="connsiteX0" fmla="*/ 0 w 147993"/>
                <a:gd name="connsiteY0" fmla="*/ 10423 h 62539"/>
                <a:gd name="connsiteX1" fmla="*/ 10423 w 147993"/>
                <a:gd name="connsiteY1" fmla="*/ 0 h 62539"/>
                <a:gd name="connsiteX2" fmla="*/ 137570 w 147993"/>
                <a:gd name="connsiteY2" fmla="*/ 0 h 62539"/>
                <a:gd name="connsiteX3" fmla="*/ 147993 w 147993"/>
                <a:gd name="connsiteY3" fmla="*/ 10423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 name="connsiteX0" fmla="*/ 0 w 147993"/>
                <a:gd name="connsiteY0" fmla="*/ 10423 h 62539"/>
                <a:gd name="connsiteX1" fmla="*/ 10423 w 147993"/>
                <a:gd name="connsiteY1" fmla="*/ 0 h 62539"/>
                <a:gd name="connsiteX2" fmla="*/ 137570 w 147993"/>
                <a:gd name="connsiteY2" fmla="*/ 0 h 62539"/>
                <a:gd name="connsiteX3" fmla="*/ 117037 w 147993"/>
                <a:gd name="connsiteY3" fmla="*/ 24711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 name="connsiteX0" fmla="*/ 0 w 147993"/>
                <a:gd name="connsiteY0" fmla="*/ 10423 h 62539"/>
                <a:gd name="connsiteX1" fmla="*/ 10423 w 147993"/>
                <a:gd name="connsiteY1" fmla="*/ 0 h 62539"/>
                <a:gd name="connsiteX2" fmla="*/ 75657 w 147993"/>
                <a:gd name="connsiteY2" fmla="*/ 7144 h 62539"/>
                <a:gd name="connsiteX3" fmla="*/ 117037 w 147993"/>
                <a:gd name="connsiteY3" fmla="*/ 24711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 name="connsiteX0" fmla="*/ 0 w 147993"/>
                <a:gd name="connsiteY0" fmla="*/ 10423 h 62539"/>
                <a:gd name="connsiteX1" fmla="*/ 10423 w 147993"/>
                <a:gd name="connsiteY1" fmla="*/ 0 h 62539"/>
                <a:gd name="connsiteX2" fmla="*/ 75657 w 147993"/>
                <a:gd name="connsiteY2" fmla="*/ 7144 h 62539"/>
                <a:gd name="connsiteX3" fmla="*/ 124181 w 147993"/>
                <a:gd name="connsiteY3" fmla="*/ 17567 h 62539"/>
                <a:gd name="connsiteX4" fmla="*/ 147993 w 147993"/>
                <a:gd name="connsiteY4" fmla="*/ 52116 h 62539"/>
                <a:gd name="connsiteX5" fmla="*/ 137570 w 147993"/>
                <a:gd name="connsiteY5" fmla="*/ 62539 h 62539"/>
                <a:gd name="connsiteX6" fmla="*/ 10423 w 147993"/>
                <a:gd name="connsiteY6" fmla="*/ 62539 h 62539"/>
                <a:gd name="connsiteX7" fmla="*/ 0 w 147993"/>
                <a:gd name="connsiteY7" fmla="*/ 52116 h 62539"/>
                <a:gd name="connsiteX8" fmla="*/ 0 w 147993"/>
                <a:gd name="connsiteY8" fmla="*/ 10423 h 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93" h="62539">
                  <a:moveTo>
                    <a:pt x="0" y="10423"/>
                  </a:moveTo>
                  <a:cubicBezTo>
                    <a:pt x="0" y="4667"/>
                    <a:pt x="4667" y="0"/>
                    <a:pt x="10423" y="0"/>
                  </a:cubicBezTo>
                  <a:lnTo>
                    <a:pt x="75657" y="7144"/>
                  </a:lnTo>
                  <a:cubicBezTo>
                    <a:pt x="81413" y="7144"/>
                    <a:pt x="124181" y="11811"/>
                    <a:pt x="124181" y="17567"/>
                  </a:cubicBezTo>
                  <a:cubicBezTo>
                    <a:pt x="124181" y="31465"/>
                    <a:pt x="147993" y="38218"/>
                    <a:pt x="147993" y="52116"/>
                  </a:cubicBezTo>
                  <a:cubicBezTo>
                    <a:pt x="147993" y="57872"/>
                    <a:pt x="143326" y="62539"/>
                    <a:pt x="137570" y="62539"/>
                  </a:cubicBezTo>
                  <a:lnTo>
                    <a:pt x="10423" y="62539"/>
                  </a:lnTo>
                  <a:cubicBezTo>
                    <a:pt x="4667" y="62539"/>
                    <a:pt x="0" y="57872"/>
                    <a:pt x="0" y="52116"/>
                  </a:cubicBezTo>
                  <a:lnTo>
                    <a:pt x="0" y="10423"/>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8" name="Group 4">
              <a:extLst>
                <a:ext uri="{FF2B5EF4-FFF2-40B4-BE49-F238E27FC236}">
                  <a16:creationId xmlns:a16="http://schemas.microsoft.com/office/drawing/2014/main" xmlns="" id="{FACBB9C5-8009-4CDE-A5D9-ABFE42579490}"/>
                </a:ext>
              </a:extLst>
            </p:cNvPr>
            <p:cNvGrpSpPr>
              <a:grpSpLocks noChangeAspect="1"/>
            </p:cNvGrpSpPr>
            <p:nvPr/>
          </p:nvGrpSpPr>
          <p:grpSpPr bwMode="auto">
            <a:xfrm>
              <a:off x="1006476" y="3238500"/>
              <a:ext cx="766762" cy="508000"/>
              <a:chOff x="634" y="2040"/>
              <a:chExt cx="483" cy="320"/>
            </a:xfrm>
          </p:grpSpPr>
          <p:sp>
            <p:nvSpPr>
              <p:cNvPr id="129" name="Freeform 5">
                <a:extLst>
                  <a:ext uri="{FF2B5EF4-FFF2-40B4-BE49-F238E27FC236}">
                    <a16:creationId xmlns:a16="http://schemas.microsoft.com/office/drawing/2014/main" xmlns="" id="{05EE12A4-32B3-40E3-B475-8BC472705E6C}"/>
                  </a:ext>
                </a:extLst>
              </p:cNvPr>
              <p:cNvSpPr>
                <a:spLocks noEditPoints="1"/>
              </p:cNvSpPr>
              <p:nvPr/>
            </p:nvSpPr>
            <p:spPr bwMode="auto">
              <a:xfrm>
                <a:off x="634" y="2040"/>
                <a:ext cx="483" cy="320"/>
              </a:xfrm>
              <a:custGeom>
                <a:avLst/>
                <a:gdLst>
                  <a:gd name="T0" fmla="*/ 966 w 1217"/>
                  <a:gd name="T1" fmla="*/ 790 h 805"/>
                  <a:gd name="T2" fmla="*/ 252 w 1217"/>
                  <a:gd name="T3" fmla="*/ 704 h 805"/>
                  <a:gd name="T4" fmla="*/ 236 w 1217"/>
                  <a:gd name="T5" fmla="*/ 805 h 805"/>
                  <a:gd name="T6" fmla="*/ 18 w 1217"/>
                  <a:gd name="T7" fmla="*/ 790 h 805"/>
                  <a:gd name="T8" fmla="*/ 48 w 1217"/>
                  <a:gd name="T9" fmla="*/ 354 h 805"/>
                  <a:gd name="T10" fmla="*/ 35 w 1217"/>
                  <a:gd name="T11" fmla="*/ 287 h 805"/>
                  <a:gd name="T12" fmla="*/ 5 w 1217"/>
                  <a:gd name="T13" fmla="*/ 222 h 805"/>
                  <a:gd name="T14" fmla="*/ 59 w 1217"/>
                  <a:gd name="T15" fmla="*/ 172 h 805"/>
                  <a:gd name="T16" fmla="*/ 219 w 1217"/>
                  <a:gd name="T17" fmla="*/ 57 h 805"/>
                  <a:gd name="T18" fmla="*/ 919 w 1217"/>
                  <a:gd name="T19" fmla="*/ 0 h 805"/>
                  <a:gd name="T20" fmla="*/ 1035 w 1217"/>
                  <a:gd name="T21" fmla="*/ 172 h 805"/>
                  <a:gd name="T22" fmla="*/ 1203 w 1217"/>
                  <a:gd name="T23" fmla="*/ 202 h 805"/>
                  <a:gd name="T24" fmla="*/ 1211 w 1217"/>
                  <a:gd name="T25" fmla="*/ 261 h 805"/>
                  <a:gd name="T26" fmla="*/ 1119 w 1217"/>
                  <a:gd name="T27" fmla="*/ 309 h 805"/>
                  <a:gd name="T28" fmla="*/ 1199 w 1217"/>
                  <a:gd name="T29" fmla="*/ 420 h 805"/>
                  <a:gd name="T30" fmla="*/ 1184 w 1217"/>
                  <a:gd name="T31" fmla="*/ 805 h 805"/>
                  <a:gd name="T32" fmla="*/ 996 w 1217"/>
                  <a:gd name="T33" fmla="*/ 775 h 805"/>
                  <a:gd name="T34" fmla="*/ 1169 w 1217"/>
                  <a:gd name="T35" fmla="*/ 704 h 805"/>
                  <a:gd name="T36" fmla="*/ 996 w 1217"/>
                  <a:gd name="T37" fmla="*/ 775 h 805"/>
                  <a:gd name="T38" fmla="*/ 221 w 1217"/>
                  <a:gd name="T39" fmla="*/ 775 h 805"/>
                  <a:gd name="T40" fmla="*/ 48 w 1217"/>
                  <a:gd name="T41" fmla="*/ 704 h 805"/>
                  <a:gd name="T42" fmla="*/ 139 w 1217"/>
                  <a:gd name="T43" fmla="*/ 314 h 805"/>
                  <a:gd name="T44" fmla="*/ 68 w 1217"/>
                  <a:gd name="T45" fmla="*/ 376 h 805"/>
                  <a:gd name="T46" fmla="*/ 48 w 1217"/>
                  <a:gd name="T47" fmla="*/ 673 h 805"/>
                  <a:gd name="T48" fmla="*/ 1169 w 1217"/>
                  <a:gd name="T49" fmla="*/ 420 h 805"/>
                  <a:gd name="T50" fmla="*/ 1079 w 1217"/>
                  <a:gd name="T51" fmla="*/ 314 h 805"/>
                  <a:gd name="T52" fmla="*/ 1058 w 1217"/>
                  <a:gd name="T53" fmla="*/ 293 h 805"/>
                  <a:gd name="T54" fmla="*/ 159 w 1217"/>
                  <a:gd name="T55" fmla="*/ 311 h 805"/>
                  <a:gd name="T56" fmla="*/ 139 w 1217"/>
                  <a:gd name="T57" fmla="*/ 314 h 805"/>
                  <a:gd name="T58" fmla="*/ 1173 w 1217"/>
                  <a:gd name="T59" fmla="*/ 258 h 805"/>
                  <a:gd name="T60" fmla="*/ 1184 w 1217"/>
                  <a:gd name="T61" fmla="*/ 234 h 805"/>
                  <a:gd name="T62" fmla="*/ 1158 w 1217"/>
                  <a:gd name="T63" fmla="*/ 202 h 805"/>
                  <a:gd name="T64" fmla="*/ 1096 w 1217"/>
                  <a:gd name="T65" fmla="*/ 285 h 805"/>
                  <a:gd name="T66" fmla="*/ 42 w 1217"/>
                  <a:gd name="T67" fmla="*/ 213 h 805"/>
                  <a:gd name="T68" fmla="*/ 34 w 1217"/>
                  <a:gd name="T69" fmla="*/ 248 h 805"/>
                  <a:gd name="T70" fmla="*/ 121 w 1217"/>
                  <a:gd name="T71" fmla="*/ 285 h 805"/>
                  <a:gd name="T72" fmla="*/ 59 w 1217"/>
                  <a:gd name="T73" fmla="*/ 202 h 805"/>
                  <a:gd name="T74" fmla="*/ 1059 w 1217"/>
                  <a:gd name="T75" fmla="*/ 281 h 805"/>
                  <a:gd name="T76" fmla="*/ 1011 w 1217"/>
                  <a:gd name="T77" fmla="*/ 194 h 805"/>
                  <a:gd name="T78" fmla="*/ 983 w 1217"/>
                  <a:gd name="T79" fmla="*/ 109 h 805"/>
                  <a:gd name="T80" fmla="*/ 207 w 1217"/>
                  <a:gd name="T81" fmla="*/ 192 h 805"/>
                  <a:gd name="T82" fmla="*/ 200 w 1217"/>
                  <a:gd name="T83" fmla="*/ 205 h 805"/>
                  <a:gd name="T84" fmla="*/ 158 w 1217"/>
                  <a:gd name="T85" fmla="*/ 281 h 805"/>
                  <a:gd name="T86" fmla="*/ 250 w 1217"/>
                  <a:gd name="T87" fmla="*/ 62 h 805"/>
                  <a:gd name="T88" fmla="*/ 975 w 1217"/>
                  <a:gd name="T89" fmla="*/ 79 h 805"/>
                  <a:gd name="T90" fmla="*/ 919 w 1217"/>
                  <a:gd name="T9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7" h="805">
                    <a:moveTo>
                      <a:pt x="981" y="805"/>
                    </a:moveTo>
                    <a:cubicBezTo>
                      <a:pt x="972" y="805"/>
                      <a:pt x="966" y="798"/>
                      <a:pt x="966" y="790"/>
                    </a:cubicBezTo>
                    <a:cubicBezTo>
                      <a:pt x="966" y="704"/>
                      <a:pt x="966" y="704"/>
                      <a:pt x="966" y="704"/>
                    </a:cubicBezTo>
                    <a:cubicBezTo>
                      <a:pt x="252" y="704"/>
                      <a:pt x="252" y="704"/>
                      <a:pt x="252" y="704"/>
                    </a:cubicBezTo>
                    <a:cubicBezTo>
                      <a:pt x="252" y="790"/>
                      <a:pt x="252" y="790"/>
                      <a:pt x="252" y="790"/>
                    </a:cubicBezTo>
                    <a:cubicBezTo>
                      <a:pt x="252" y="798"/>
                      <a:pt x="245" y="805"/>
                      <a:pt x="236" y="805"/>
                    </a:cubicBezTo>
                    <a:cubicBezTo>
                      <a:pt x="33" y="805"/>
                      <a:pt x="33" y="805"/>
                      <a:pt x="33" y="805"/>
                    </a:cubicBezTo>
                    <a:cubicBezTo>
                      <a:pt x="25" y="805"/>
                      <a:pt x="18" y="798"/>
                      <a:pt x="18" y="790"/>
                    </a:cubicBezTo>
                    <a:cubicBezTo>
                      <a:pt x="18" y="420"/>
                      <a:pt x="18" y="420"/>
                      <a:pt x="18" y="420"/>
                    </a:cubicBezTo>
                    <a:cubicBezTo>
                      <a:pt x="18" y="395"/>
                      <a:pt x="29" y="370"/>
                      <a:pt x="48" y="354"/>
                    </a:cubicBezTo>
                    <a:cubicBezTo>
                      <a:pt x="99" y="309"/>
                      <a:pt x="99" y="309"/>
                      <a:pt x="99" y="309"/>
                    </a:cubicBezTo>
                    <a:cubicBezTo>
                      <a:pt x="35" y="287"/>
                      <a:pt x="35" y="287"/>
                      <a:pt x="35" y="287"/>
                    </a:cubicBezTo>
                    <a:cubicBezTo>
                      <a:pt x="22" y="282"/>
                      <a:pt x="11" y="273"/>
                      <a:pt x="6" y="261"/>
                    </a:cubicBezTo>
                    <a:cubicBezTo>
                      <a:pt x="0" y="248"/>
                      <a:pt x="0" y="234"/>
                      <a:pt x="5" y="222"/>
                    </a:cubicBezTo>
                    <a:cubicBezTo>
                      <a:pt x="14" y="202"/>
                      <a:pt x="14" y="202"/>
                      <a:pt x="14" y="202"/>
                    </a:cubicBezTo>
                    <a:cubicBezTo>
                      <a:pt x="21" y="184"/>
                      <a:pt x="39" y="172"/>
                      <a:pt x="59" y="172"/>
                    </a:cubicBezTo>
                    <a:cubicBezTo>
                      <a:pt x="182" y="172"/>
                      <a:pt x="182" y="172"/>
                      <a:pt x="182" y="172"/>
                    </a:cubicBezTo>
                    <a:cubicBezTo>
                      <a:pt x="219" y="57"/>
                      <a:pt x="219" y="57"/>
                      <a:pt x="219" y="57"/>
                    </a:cubicBezTo>
                    <a:cubicBezTo>
                      <a:pt x="230" y="23"/>
                      <a:pt x="262" y="0"/>
                      <a:pt x="298" y="0"/>
                    </a:cubicBezTo>
                    <a:cubicBezTo>
                      <a:pt x="919" y="0"/>
                      <a:pt x="919" y="0"/>
                      <a:pt x="919" y="0"/>
                    </a:cubicBezTo>
                    <a:cubicBezTo>
                      <a:pt x="955" y="0"/>
                      <a:pt x="987" y="23"/>
                      <a:pt x="998" y="57"/>
                    </a:cubicBezTo>
                    <a:cubicBezTo>
                      <a:pt x="1035" y="172"/>
                      <a:pt x="1035" y="172"/>
                      <a:pt x="1035" y="172"/>
                    </a:cubicBezTo>
                    <a:cubicBezTo>
                      <a:pt x="1158" y="172"/>
                      <a:pt x="1158" y="172"/>
                      <a:pt x="1158" y="172"/>
                    </a:cubicBezTo>
                    <a:cubicBezTo>
                      <a:pt x="1178" y="172"/>
                      <a:pt x="1196" y="184"/>
                      <a:pt x="1203" y="202"/>
                    </a:cubicBezTo>
                    <a:cubicBezTo>
                      <a:pt x="1212" y="223"/>
                      <a:pt x="1212" y="223"/>
                      <a:pt x="1212" y="223"/>
                    </a:cubicBezTo>
                    <a:cubicBezTo>
                      <a:pt x="1217" y="235"/>
                      <a:pt x="1217" y="249"/>
                      <a:pt x="1211" y="261"/>
                    </a:cubicBezTo>
                    <a:cubicBezTo>
                      <a:pt x="1206" y="273"/>
                      <a:pt x="1195" y="282"/>
                      <a:pt x="1183" y="287"/>
                    </a:cubicBezTo>
                    <a:cubicBezTo>
                      <a:pt x="1119" y="309"/>
                      <a:pt x="1119" y="309"/>
                      <a:pt x="1119" y="309"/>
                    </a:cubicBezTo>
                    <a:cubicBezTo>
                      <a:pt x="1169" y="354"/>
                      <a:pt x="1169" y="354"/>
                      <a:pt x="1169" y="354"/>
                    </a:cubicBezTo>
                    <a:cubicBezTo>
                      <a:pt x="1188" y="370"/>
                      <a:pt x="1199" y="395"/>
                      <a:pt x="1199" y="420"/>
                    </a:cubicBezTo>
                    <a:cubicBezTo>
                      <a:pt x="1199" y="790"/>
                      <a:pt x="1199" y="790"/>
                      <a:pt x="1199" y="790"/>
                    </a:cubicBezTo>
                    <a:cubicBezTo>
                      <a:pt x="1199" y="798"/>
                      <a:pt x="1192" y="805"/>
                      <a:pt x="1184" y="805"/>
                    </a:cubicBezTo>
                    <a:lnTo>
                      <a:pt x="981" y="805"/>
                    </a:lnTo>
                    <a:close/>
                    <a:moveTo>
                      <a:pt x="996" y="775"/>
                    </a:moveTo>
                    <a:cubicBezTo>
                      <a:pt x="1169" y="775"/>
                      <a:pt x="1169" y="775"/>
                      <a:pt x="1169" y="775"/>
                    </a:cubicBezTo>
                    <a:cubicBezTo>
                      <a:pt x="1169" y="704"/>
                      <a:pt x="1169" y="704"/>
                      <a:pt x="1169" y="704"/>
                    </a:cubicBezTo>
                    <a:cubicBezTo>
                      <a:pt x="996" y="704"/>
                      <a:pt x="996" y="704"/>
                      <a:pt x="996" y="704"/>
                    </a:cubicBezTo>
                    <a:lnTo>
                      <a:pt x="996" y="775"/>
                    </a:lnTo>
                    <a:close/>
                    <a:moveTo>
                      <a:pt x="48" y="775"/>
                    </a:moveTo>
                    <a:cubicBezTo>
                      <a:pt x="221" y="775"/>
                      <a:pt x="221" y="775"/>
                      <a:pt x="221" y="775"/>
                    </a:cubicBezTo>
                    <a:cubicBezTo>
                      <a:pt x="221" y="704"/>
                      <a:pt x="221" y="704"/>
                      <a:pt x="221" y="704"/>
                    </a:cubicBezTo>
                    <a:cubicBezTo>
                      <a:pt x="48" y="704"/>
                      <a:pt x="48" y="704"/>
                      <a:pt x="48" y="704"/>
                    </a:cubicBezTo>
                    <a:lnTo>
                      <a:pt x="48" y="775"/>
                    </a:lnTo>
                    <a:close/>
                    <a:moveTo>
                      <a:pt x="139" y="314"/>
                    </a:moveTo>
                    <a:cubicBezTo>
                      <a:pt x="138" y="314"/>
                      <a:pt x="138" y="314"/>
                      <a:pt x="138" y="314"/>
                    </a:cubicBezTo>
                    <a:cubicBezTo>
                      <a:pt x="68" y="376"/>
                      <a:pt x="68" y="376"/>
                      <a:pt x="68" y="376"/>
                    </a:cubicBezTo>
                    <a:cubicBezTo>
                      <a:pt x="56" y="387"/>
                      <a:pt x="48" y="403"/>
                      <a:pt x="48" y="420"/>
                    </a:cubicBezTo>
                    <a:cubicBezTo>
                      <a:pt x="48" y="673"/>
                      <a:pt x="48" y="673"/>
                      <a:pt x="48" y="673"/>
                    </a:cubicBezTo>
                    <a:cubicBezTo>
                      <a:pt x="1169" y="673"/>
                      <a:pt x="1169" y="673"/>
                      <a:pt x="1169" y="673"/>
                    </a:cubicBezTo>
                    <a:cubicBezTo>
                      <a:pt x="1169" y="420"/>
                      <a:pt x="1169" y="420"/>
                      <a:pt x="1169" y="420"/>
                    </a:cubicBezTo>
                    <a:cubicBezTo>
                      <a:pt x="1169" y="403"/>
                      <a:pt x="1162" y="387"/>
                      <a:pt x="1149" y="376"/>
                    </a:cubicBezTo>
                    <a:cubicBezTo>
                      <a:pt x="1079" y="314"/>
                      <a:pt x="1079" y="314"/>
                      <a:pt x="1079" y="314"/>
                    </a:cubicBezTo>
                    <a:cubicBezTo>
                      <a:pt x="1079" y="314"/>
                      <a:pt x="1079" y="314"/>
                      <a:pt x="1079" y="314"/>
                    </a:cubicBezTo>
                    <a:cubicBezTo>
                      <a:pt x="1058" y="293"/>
                      <a:pt x="1058" y="293"/>
                      <a:pt x="1058" y="293"/>
                    </a:cubicBezTo>
                    <a:cubicBezTo>
                      <a:pt x="1058" y="311"/>
                      <a:pt x="1058" y="311"/>
                      <a:pt x="1058" y="311"/>
                    </a:cubicBezTo>
                    <a:cubicBezTo>
                      <a:pt x="159" y="311"/>
                      <a:pt x="159" y="311"/>
                      <a:pt x="159" y="311"/>
                    </a:cubicBezTo>
                    <a:cubicBezTo>
                      <a:pt x="159" y="293"/>
                      <a:pt x="159" y="293"/>
                      <a:pt x="159" y="293"/>
                    </a:cubicBezTo>
                    <a:lnTo>
                      <a:pt x="139" y="314"/>
                    </a:lnTo>
                    <a:close/>
                    <a:moveTo>
                      <a:pt x="1096" y="285"/>
                    </a:moveTo>
                    <a:cubicBezTo>
                      <a:pt x="1173" y="258"/>
                      <a:pt x="1173" y="258"/>
                      <a:pt x="1173" y="258"/>
                    </a:cubicBezTo>
                    <a:cubicBezTo>
                      <a:pt x="1178" y="256"/>
                      <a:pt x="1181" y="253"/>
                      <a:pt x="1184" y="248"/>
                    </a:cubicBezTo>
                    <a:cubicBezTo>
                      <a:pt x="1186" y="243"/>
                      <a:pt x="1186" y="238"/>
                      <a:pt x="1184" y="234"/>
                    </a:cubicBezTo>
                    <a:cubicBezTo>
                      <a:pt x="1175" y="213"/>
                      <a:pt x="1175" y="213"/>
                      <a:pt x="1175" y="213"/>
                    </a:cubicBezTo>
                    <a:cubicBezTo>
                      <a:pt x="1173" y="207"/>
                      <a:pt x="1166" y="202"/>
                      <a:pt x="1158" y="202"/>
                    </a:cubicBezTo>
                    <a:cubicBezTo>
                      <a:pt x="1050" y="202"/>
                      <a:pt x="1050" y="202"/>
                      <a:pt x="1050" y="202"/>
                    </a:cubicBezTo>
                    <a:lnTo>
                      <a:pt x="1096" y="285"/>
                    </a:lnTo>
                    <a:close/>
                    <a:moveTo>
                      <a:pt x="59" y="202"/>
                    </a:moveTo>
                    <a:cubicBezTo>
                      <a:pt x="51" y="202"/>
                      <a:pt x="45" y="207"/>
                      <a:pt x="42" y="213"/>
                    </a:cubicBezTo>
                    <a:cubicBezTo>
                      <a:pt x="33" y="234"/>
                      <a:pt x="33" y="234"/>
                      <a:pt x="33" y="234"/>
                    </a:cubicBezTo>
                    <a:cubicBezTo>
                      <a:pt x="31" y="238"/>
                      <a:pt x="31" y="243"/>
                      <a:pt x="34" y="248"/>
                    </a:cubicBezTo>
                    <a:cubicBezTo>
                      <a:pt x="36" y="253"/>
                      <a:pt x="40" y="256"/>
                      <a:pt x="44" y="258"/>
                    </a:cubicBezTo>
                    <a:cubicBezTo>
                      <a:pt x="121" y="285"/>
                      <a:pt x="121" y="285"/>
                      <a:pt x="121" y="285"/>
                    </a:cubicBezTo>
                    <a:cubicBezTo>
                      <a:pt x="167" y="202"/>
                      <a:pt x="167" y="202"/>
                      <a:pt x="167" y="202"/>
                    </a:cubicBezTo>
                    <a:lnTo>
                      <a:pt x="59" y="202"/>
                    </a:lnTo>
                    <a:close/>
                    <a:moveTo>
                      <a:pt x="158" y="281"/>
                    </a:moveTo>
                    <a:cubicBezTo>
                      <a:pt x="1059" y="281"/>
                      <a:pt x="1059" y="281"/>
                      <a:pt x="1059" y="281"/>
                    </a:cubicBezTo>
                    <a:cubicBezTo>
                      <a:pt x="1017" y="205"/>
                      <a:pt x="1017" y="205"/>
                      <a:pt x="1017" y="205"/>
                    </a:cubicBezTo>
                    <a:cubicBezTo>
                      <a:pt x="1011" y="194"/>
                      <a:pt x="1011" y="194"/>
                      <a:pt x="1011" y="194"/>
                    </a:cubicBezTo>
                    <a:cubicBezTo>
                      <a:pt x="1010" y="193"/>
                      <a:pt x="1010" y="192"/>
                      <a:pt x="1010" y="192"/>
                    </a:cubicBezTo>
                    <a:cubicBezTo>
                      <a:pt x="983" y="109"/>
                      <a:pt x="983" y="109"/>
                      <a:pt x="983" y="109"/>
                    </a:cubicBezTo>
                    <a:cubicBezTo>
                      <a:pt x="234" y="109"/>
                      <a:pt x="234" y="109"/>
                      <a:pt x="234" y="109"/>
                    </a:cubicBezTo>
                    <a:cubicBezTo>
                      <a:pt x="207" y="192"/>
                      <a:pt x="207" y="192"/>
                      <a:pt x="207" y="192"/>
                    </a:cubicBezTo>
                    <a:cubicBezTo>
                      <a:pt x="207" y="192"/>
                      <a:pt x="207" y="193"/>
                      <a:pt x="206" y="194"/>
                    </a:cubicBezTo>
                    <a:cubicBezTo>
                      <a:pt x="200" y="205"/>
                      <a:pt x="200" y="205"/>
                      <a:pt x="200" y="205"/>
                    </a:cubicBezTo>
                    <a:cubicBezTo>
                      <a:pt x="200" y="205"/>
                      <a:pt x="200" y="205"/>
                      <a:pt x="200" y="205"/>
                    </a:cubicBezTo>
                    <a:lnTo>
                      <a:pt x="158" y="281"/>
                    </a:lnTo>
                    <a:close/>
                    <a:moveTo>
                      <a:pt x="298" y="30"/>
                    </a:moveTo>
                    <a:cubicBezTo>
                      <a:pt x="277" y="30"/>
                      <a:pt x="258" y="43"/>
                      <a:pt x="250" y="62"/>
                    </a:cubicBezTo>
                    <a:cubicBezTo>
                      <a:pt x="243" y="79"/>
                      <a:pt x="243" y="79"/>
                      <a:pt x="243" y="79"/>
                    </a:cubicBezTo>
                    <a:cubicBezTo>
                      <a:pt x="975" y="79"/>
                      <a:pt x="975" y="79"/>
                      <a:pt x="975" y="79"/>
                    </a:cubicBezTo>
                    <a:cubicBezTo>
                      <a:pt x="968" y="62"/>
                      <a:pt x="968" y="62"/>
                      <a:pt x="968" y="62"/>
                    </a:cubicBezTo>
                    <a:cubicBezTo>
                      <a:pt x="959" y="43"/>
                      <a:pt x="940" y="30"/>
                      <a:pt x="919" y="30"/>
                    </a:cubicBezTo>
                    <a:lnTo>
                      <a:pt x="298"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a:extLst>
                  <a:ext uri="{FF2B5EF4-FFF2-40B4-BE49-F238E27FC236}">
                    <a16:creationId xmlns:a16="http://schemas.microsoft.com/office/drawing/2014/main" xmlns="" id="{B12D5AF2-136E-419A-8A74-C5BFD7EBD173}"/>
                  </a:ext>
                </a:extLst>
              </p:cNvPr>
              <p:cNvSpPr>
                <a:spLocks noEditPoints="1"/>
              </p:cNvSpPr>
              <p:nvPr/>
            </p:nvSpPr>
            <p:spPr bwMode="auto">
              <a:xfrm>
                <a:off x="977" y="2195"/>
                <a:ext cx="103" cy="54"/>
              </a:xfrm>
              <a:custGeom>
                <a:avLst/>
                <a:gdLst>
                  <a:gd name="T0" fmla="*/ 51 w 258"/>
                  <a:gd name="T1" fmla="*/ 135 h 135"/>
                  <a:gd name="T2" fmla="*/ 0 w 258"/>
                  <a:gd name="T3" fmla="*/ 84 h 135"/>
                  <a:gd name="T4" fmla="*/ 40 w 258"/>
                  <a:gd name="T5" fmla="*/ 34 h 135"/>
                  <a:gd name="T6" fmla="*/ 196 w 258"/>
                  <a:gd name="T7" fmla="*/ 1 h 135"/>
                  <a:gd name="T8" fmla="*/ 207 w 258"/>
                  <a:gd name="T9" fmla="*/ 0 h 135"/>
                  <a:gd name="T10" fmla="*/ 239 w 258"/>
                  <a:gd name="T11" fmla="*/ 11 h 135"/>
                  <a:gd name="T12" fmla="*/ 258 w 258"/>
                  <a:gd name="T13" fmla="*/ 50 h 135"/>
                  <a:gd name="T14" fmla="*/ 258 w 258"/>
                  <a:gd name="T15" fmla="*/ 84 h 135"/>
                  <a:gd name="T16" fmla="*/ 207 w 258"/>
                  <a:gd name="T17" fmla="*/ 135 h 135"/>
                  <a:gd name="T18" fmla="*/ 51 w 258"/>
                  <a:gd name="T19" fmla="*/ 135 h 135"/>
                  <a:gd name="T20" fmla="*/ 207 w 258"/>
                  <a:gd name="T21" fmla="*/ 30 h 135"/>
                  <a:gd name="T22" fmla="*/ 203 w 258"/>
                  <a:gd name="T23" fmla="*/ 30 h 135"/>
                  <a:gd name="T24" fmla="*/ 47 w 258"/>
                  <a:gd name="T25" fmla="*/ 64 h 135"/>
                  <a:gd name="T26" fmla="*/ 30 w 258"/>
                  <a:gd name="T27" fmla="*/ 84 h 135"/>
                  <a:gd name="T28" fmla="*/ 51 w 258"/>
                  <a:gd name="T29" fmla="*/ 105 h 135"/>
                  <a:gd name="T30" fmla="*/ 207 w 258"/>
                  <a:gd name="T31" fmla="*/ 105 h 135"/>
                  <a:gd name="T32" fmla="*/ 228 w 258"/>
                  <a:gd name="T33" fmla="*/ 84 h 135"/>
                  <a:gd name="T34" fmla="*/ 228 w 258"/>
                  <a:gd name="T35" fmla="*/ 50 h 135"/>
                  <a:gd name="T36" fmla="*/ 220 w 258"/>
                  <a:gd name="T37" fmla="*/ 34 h 135"/>
                  <a:gd name="T38" fmla="*/ 207 w 258"/>
                  <a:gd name="T39"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 h="135">
                    <a:moveTo>
                      <a:pt x="51" y="135"/>
                    </a:moveTo>
                    <a:cubicBezTo>
                      <a:pt x="23" y="135"/>
                      <a:pt x="0" y="112"/>
                      <a:pt x="0" y="84"/>
                    </a:cubicBezTo>
                    <a:cubicBezTo>
                      <a:pt x="0" y="60"/>
                      <a:pt x="17" y="39"/>
                      <a:pt x="40" y="34"/>
                    </a:cubicBezTo>
                    <a:cubicBezTo>
                      <a:pt x="196" y="1"/>
                      <a:pt x="196" y="1"/>
                      <a:pt x="196" y="1"/>
                    </a:cubicBezTo>
                    <a:cubicBezTo>
                      <a:pt x="200" y="0"/>
                      <a:pt x="204" y="0"/>
                      <a:pt x="207" y="0"/>
                    </a:cubicBezTo>
                    <a:cubicBezTo>
                      <a:pt x="219" y="0"/>
                      <a:pt x="230" y="4"/>
                      <a:pt x="239" y="11"/>
                    </a:cubicBezTo>
                    <a:cubicBezTo>
                      <a:pt x="251" y="21"/>
                      <a:pt x="258" y="35"/>
                      <a:pt x="258" y="50"/>
                    </a:cubicBezTo>
                    <a:cubicBezTo>
                      <a:pt x="258" y="84"/>
                      <a:pt x="258" y="84"/>
                      <a:pt x="258" y="84"/>
                    </a:cubicBezTo>
                    <a:cubicBezTo>
                      <a:pt x="258" y="112"/>
                      <a:pt x="235" y="135"/>
                      <a:pt x="207" y="135"/>
                    </a:cubicBezTo>
                    <a:lnTo>
                      <a:pt x="51" y="135"/>
                    </a:lnTo>
                    <a:close/>
                    <a:moveTo>
                      <a:pt x="207" y="30"/>
                    </a:moveTo>
                    <a:cubicBezTo>
                      <a:pt x="206" y="30"/>
                      <a:pt x="204" y="30"/>
                      <a:pt x="203" y="30"/>
                    </a:cubicBezTo>
                    <a:cubicBezTo>
                      <a:pt x="47" y="64"/>
                      <a:pt x="47" y="64"/>
                      <a:pt x="47" y="64"/>
                    </a:cubicBezTo>
                    <a:cubicBezTo>
                      <a:pt x="37" y="66"/>
                      <a:pt x="30" y="75"/>
                      <a:pt x="30" y="84"/>
                    </a:cubicBezTo>
                    <a:cubicBezTo>
                      <a:pt x="30" y="96"/>
                      <a:pt x="40" y="105"/>
                      <a:pt x="51" y="105"/>
                    </a:cubicBezTo>
                    <a:cubicBezTo>
                      <a:pt x="207" y="105"/>
                      <a:pt x="207" y="105"/>
                      <a:pt x="207" y="105"/>
                    </a:cubicBezTo>
                    <a:cubicBezTo>
                      <a:pt x="219" y="105"/>
                      <a:pt x="228" y="96"/>
                      <a:pt x="228" y="84"/>
                    </a:cubicBezTo>
                    <a:cubicBezTo>
                      <a:pt x="228" y="50"/>
                      <a:pt x="228" y="50"/>
                      <a:pt x="228" y="50"/>
                    </a:cubicBezTo>
                    <a:cubicBezTo>
                      <a:pt x="228" y="44"/>
                      <a:pt x="225" y="38"/>
                      <a:pt x="220" y="34"/>
                    </a:cubicBezTo>
                    <a:cubicBezTo>
                      <a:pt x="216" y="31"/>
                      <a:pt x="212" y="30"/>
                      <a:pt x="207"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a:extLst>
                  <a:ext uri="{FF2B5EF4-FFF2-40B4-BE49-F238E27FC236}">
                    <a16:creationId xmlns:a16="http://schemas.microsoft.com/office/drawing/2014/main" xmlns="" id="{F235C417-268B-42D5-A06F-BC9C52D58000}"/>
                  </a:ext>
                </a:extLst>
              </p:cNvPr>
              <p:cNvSpPr>
                <a:spLocks noEditPoints="1"/>
              </p:cNvSpPr>
              <p:nvPr/>
            </p:nvSpPr>
            <p:spPr bwMode="auto">
              <a:xfrm>
                <a:off x="672" y="2195"/>
                <a:ext cx="102" cy="54"/>
              </a:xfrm>
              <a:custGeom>
                <a:avLst/>
                <a:gdLst>
                  <a:gd name="T0" fmla="*/ 51 w 258"/>
                  <a:gd name="T1" fmla="*/ 135 h 135"/>
                  <a:gd name="T2" fmla="*/ 0 w 258"/>
                  <a:gd name="T3" fmla="*/ 84 h 135"/>
                  <a:gd name="T4" fmla="*/ 0 w 258"/>
                  <a:gd name="T5" fmla="*/ 50 h 135"/>
                  <a:gd name="T6" fmla="*/ 19 w 258"/>
                  <a:gd name="T7" fmla="*/ 11 h 135"/>
                  <a:gd name="T8" fmla="*/ 51 w 258"/>
                  <a:gd name="T9" fmla="*/ 0 h 135"/>
                  <a:gd name="T10" fmla="*/ 62 w 258"/>
                  <a:gd name="T11" fmla="*/ 1 h 135"/>
                  <a:gd name="T12" fmla="*/ 218 w 258"/>
                  <a:gd name="T13" fmla="*/ 34 h 135"/>
                  <a:gd name="T14" fmla="*/ 258 w 258"/>
                  <a:gd name="T15" fmla="*/ 84 h 135"/>
                  <a:gd name="T16" fmla="*/ 207 w 258"/>
                  <a:gd name="T17" fmla="*/ 135 h 135"/>
                  <a:gd name="T18" fmla="*/ 51 w 258"/>
                  <a:gd name="T19" fmla="*/ 135 h 135"/>
                  <a:gd name="T20" fmla="*/ 51 w 258"/>
                  <a:gd name="T21" fmla="*/ 30 h 135"/>
                  <a:gd name="T22" fmla="*/ 38 w 258"/>
                  <a:gd name="T23" fmla="*/ 34 h 135"/>
                  <a:gd name="T24" fmla="*/ 30 w 258"/>
                  <a:gd name="T25" fmla="*/ 50 h 135"/>
                  <a:gd name="T26" fmla="*/ 30 w 258"/>
                  <a:gd name="T27" fmla="*/ 84 h 135"/>
                  <a:gd name="T28" fmla="*/ 51 w 258"/>
                  <a:gd name="T29" fmla="*/ 105 h 135"/>
                  <a:gd name="T30" fmla="*/ 207 w 258"/>
                  <a:gd name="T31" fmla="*/ 105 h 135"/>
                  <a:gd name="T32" fmla="*/ 228 w 258"/>
                  <a:gd name="T33" fmla="*/ 84 h 135"/>
                  <a:gd name="T34" fmla="*/ 211 w 258"/>
                  <a:gd name="T35" fmla="*/ 64 h 135"/>
                  <a:gd name="T36" fmla="*/ 55 w 258"/>
                  <a:gd name="T37" fmla="*/ 30 h 135"/>
                  <a:gd name="T38" fmla="*/ 51 w 258"/>
                  <a:gd name="T39"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 h="135">
                    <a:moveTo>
                      <a:pt x="51" y="135"/>
                    </a:moveTo>
                    <a:cubicBezTo>
                      <a:pt x="23" y="135"/>
                      <a:pt x="0" y="112"/>
                      <a:pt x="0" y="84"/>
                    </a:cubicBezTo>
                    <a:cubicBezTo>
                      <a:pt x="0" y="50"/>
                      <a:pt x="0" y="50"/>
                      <a:pt x="0" y="50"/>
                    </a:cubicBezTo>
                    <a:cubicBezTo>
                      <a:pt x="0" y="35"/>
                      <a:pt x="7" y="21"/>
                      <a:pt x="19" y="11"/>
                    </a:cubicBezTo>
                    <a:cubicBezTo>
                      <a:pt x="28" y="4"/>
                      <a:pt x="39" y="0"/>
                      <a:pt x="51" y="0"/>
                    </a:cubicBezTo>
                    <a:cubicBezTo>
                      <a:pt x="55" y="0"/>
                      <a:pt x="58" y="0"/>
                      <a:pt x="62" y="1"/>
                    </a:cubicBezTo>
                    <a:cubicBezTo>
                      <a:pt x="218" y="34"/>
                      <a:pt x="218" y="34"/>
                      <a:pt x="218" y="34"/>
                    </a:cubicBezTo>
                    <a:cubicBezTo>
                      <a:pt x="241" y="39"/>
                      <a:pt x="258" y="60"/>
                      <a:pt x="258" y="84"/>
                    </a:cubicBezTo>
                    <a:cubicBezTo>
                      <a:pt x="258" y="112"/>
                      <a:pt x="235" y="135"/>
                      <a:pt x="207" y="135"/>
                    </a:cubicBezTo>
                    <a:lnTo>
                      <a:pt x="51" y="135"/>
                    </a:lnTo>
                    <a:close/>
                    <a:moveTo>
                      <a:pt x="51" y="30"/>
                    </a:moveTo>
                    <a:cubicBezTo>
                      <a:pt x="46" y="30"/>
                      <a:pt x="42" y="31"/>
                      <a:pt x="38" y="34"/>
                    </a:cubicBezTo>
                    <a:cubicBezTo>
                      <a:pt x="33" y="38"/>
                      <a:pt x="30" y="44"/>
                      <a:pt x="30" y="50"/>
                    </a:cubicBezTo>
                    <a:cubicBezTo>
                      <a:pt x="30" y="84"/>
                      <a:pt x="30" y="84"/>
                      <a:pt x="30" y="84"/>
                    </a:cubicBezTo>
                    <a:cubicBezTo>
                      <a:pt x="30" y="96"/>
                      <a:pt x="40" y="105"/>
                      <a:pt x="51" y="105"/>
                    </a:cubicBezTo>
                    <a:cubicBezTo>
                      <a:pt x="207" y="105"/>
                      <a:pt x="207" y="105"/>
                      <a:pt x="207" y="105"/>
                    </a:cubicBezTo>
                    <a:cubicBezTo>
                      <a:pt x="218" y="105"/>
                      <a:pt x="228" y="96"/>
                      <a:pt x="228" y="84"/>
                    </a:cubicBezTo>
                    <a:cubicBezTo>
                      <a:pt x="228" y="75"/>
                      <a:pt x="221" y="66"/>
                      <a:pt x="211" y="64"/>
                    </a:cubicBezTo>
                    <a:cubicBezTo>
                      <a:pt x="55" y="30"/>
                      <a:pt x="55" y="30"/>
                      <a:pt x="55" y="30"/>
                    </a:cubicBezTo>
                    <a:cubicBezTo>
                      <a:pt x="54" y="30"/>
                      <a:pt x="52" y="30"/>
                      <a:pt x="51"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2" name="Group 48">
            <a:extLst>
              <a:ext uri="{FF2B5EF4-FFF2-40B4-BE49-F238E27FC236}">
                <a16:creationId xmlns:a16="http://schemas.microsoft.com/office/drawing/2014/main" xmlns="" id="{FB6129A6-E74F-4109-853E-90755B61BB0A}"/>
              </a:ext>
            </a:extLst>
          </p:cNvPr>
          <p:cNvGrpSpPr>
            <a:grpSpLocks noChangeAspect="1"/>
          </p:cNvGrpSpPr>
          <p:nvPr/>
        </p:nvGrpSpPr>
        <p:grpSpPr bwMode="auto">
          <a:xfrm>
            <a:off x="839315" y="3987792"/>
            <a:ext cx="361782" cy="431673"/>
            <a:chOff x="5841" y="3031"/>
            <a:chExt cx="968" cy="1155"/>
          </a:xfrm>
        </p:grpSpPr>
        <p:sp>
          <p:nvSpPr>
            <p:cNvPr id="133" name="Freeform 49">
              <a:extLst>
                <a:ext uri="{FF2B5EF4-FFF2-40B4-BE49-F238E27FC236}">
                  <a16:creationId xmlns:a16="http://schemas.microsoft.com/office/drawing/2014/main" xmlns="" id="{000EC14F-0B9D-4781-8428-946CFB60345A}"/>
                </a:ext>
              </a:extLst>
            </p:cNvPr>
            <p:cNvSpPr>
              <a:spLocks/>
            </p:cNvSpPr>
            <p:nvPr/>
          </p:nvSpPr>
          <p:spPr bwMode="auto">
            <a:xfrm>
              <a:off x="5841" y="3031"/>
              <a:ext cx="632" cy="683"/>
            </a:xfrm>
            <a:custGeom>
              <a:avLst/>
              <a:gdLst>
                <a:gd name="T0" fmla="*/ 127 w 464"/>
                <a:gd name="T1" fmla="*/ 10 h 501"/>
                <a:gd name="T2" fmla="*/ 13 w 464"/>
                <a:gd name="T3" fmla="*/ 172 h 501"/>
                <a:gd name="T4" fmla="*/ 88 w 464"/>
                <a:gd name="T5" fmla="*/ 271 h 501"/>
                <a:gd name="T6" fmla="*/ 157 w 464"/>
                <a:gd name="T7" fmla="*/ 501 h 501"/>
                <a:gd name="T8" fmla="*/ 292 w 464"/>
                <a:gd name="T9" fmla="*/ 335 h 501"/>
                <a:gd name="T10" fmla="*/ 252 w 464"/>
                <a:gd name="T11" fmla="*/ 245 h 501"/>
                <a:gd name="T12" fmla="*/ 278 w 464"/>
                <a:gd name="T13" fmla="*/ 207 h 501"/>
                <a:gd name="T14" fmla="*/ 388 w 464"/>
                <a:gd name="T15" fmla="*/ 215 h 501"/>
                <a:gd name="T16" fmla="*/ 464 w 464"/>
                <a:gd name="T17" fmla="*/ 121 h 501"/>
                <a:gd name="T18" fmla="*/ 273 w 464"/>
                <a:gd name="T19" fmla="*/ 81 h 501"/>
                <a:gd name="T20" fmla="*/ 127 w 464"/>
                <a:gd name="T21" fmla="*/ 1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501">
                  <a:moveTo>
                    <a:pt x="127" y="10"/>
                  </a:moveTo>
                  <a:cubicBezTo>
                    <a:pt x="51" y="23"/>
                    <a:pt x="0" y="95"/>
                    <a:pt x="13" y="172"/>
                  </a:cubicBezTo>
                  <a:cubicBezTo>
                    <a:pt x="21" y="215"/>
                    <a:pt x="50" y="251"/>
                    <a:pt x="88" y="271"/>
                  </a:cubicBezTo>
                  <a:cubicBezTo>
                    <a:pt x="88" y="271"/>
                    <a:pt x="88" y="271"/>
                    <a:pt x="157" y="501"/>
                  </a:cubicBezTo>
                  <a:cubicBezTo>
                    <a:pt x="292" y="335"/>
                    <a:pt x="292" y="335"/>
                    <a:pt x="292" y="335"/>
                  </a:cubicBezTo>
                  <a:cubicBezTo>
                    <a:pt x="280" y="307"/>
                    <a:pt x="266" y="278"/>
                    <a:pt x="252" y="245"/>
                  </a:cubicBezTo>
                  <a:cubicBezTo>
                    <a:pt x="262" y="234"/>
                    <a:pt x="271" y="221"/>
                    <a:pt x="278" y="207"/>
                  </a:cubicBezTo>
                  <a:cubicBezTo>
                    <a:pt x="278" y="207"/>
                    <a:pt x="278" y="207"/>
                    <a:pt x="388" y="215"/>
                  </a:cubicBezTo>
                  <a:cubicBezTo>
                    <a:pt x="464" y="121"/>
                    <a:pt x="464" y="121"/>
                    <a:pt x="464" y="121"/>
                  </a:cubicBezTo>
                  <a:cubicBezTo>
                    <a:pt x="441" y="116"/>
                    <a:pt x="390" y="105"/>
                    <a:pt x="273" y="81"/>
                  </a:cubicBezTo>
                  <a:cubicBezTo>
                    <a:pt x="245" y="30"/>
                    <a:pt x="188" y="0"/>
                    <a:pt x="127" y="10"/>
                  </a:cubicBezTo>
                  <a:close/>
                </a:path>
              </a:pathLst>
            </a:custGeom>
            <a:solidFill>
              <a:srgbClr val="A0C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0">
              <a:extLst>
                <a:ext uri="{FF2B5EF4-FFF2-40B4-BE49-F238E27FC236}">
                  <a16:creationId xmlns:a16="http://schemas.microsoft.com/office/drawing/2014/main" xmlns="" id="{B233DFDC-E578-4393-A5CE-C2EBBD92E40A}"/>
                </a:ext>
              </a:extLst>
            </p:cNvPr>
            <p:cNvSpPr>
              <a:spLocks noEditPoints="1"/>
            </p:cNvSpPr>
            <p:nvPr/>
          </p:nvSpPr>
          <p:spPr bwMode="auto">
            <a:xfrm>
              <a:off x="5841" y="3031"/>
              <a:ext cx="968" cy="1155"/>
            </a:xfrm>
            <a:custGeom>
              <a:avLst/>
              <a:gdLst>
                <a:gd name="T0" fmla="*/ 499 w 710"/>
                <a:gd name="T1" fmla="*/ 773 h 847"/>
                <a:gd name="T2" fmla="*/ 499 w 710"/>
                <a:gd name="T3" fmla="*/ 773 h 847"/>
                <a:gd name="T4" fmla="*/ 306 w 710"/>
                <a:gd name="T5" fmla="*/ 635 h 847"/>
                <a:gd name="T6" fmla="*/ 127 w 710"/>
                <a:gd name="T7" fmla="*/ 835 h 847"/>
                <a:gd name="T8" fmla="*/ 128 w 710"/>
                <a:gd name="T9" fmla="*/ 847 h 847"/>
                <a:gd name="T10" fmla="*/ 210 w 710"/>
                <a:gd name="T11" fmla="*/ 830 h 847"/>
                <a:gd name="T12" fmla="*/ 208 w 710"/>
                <a:gd name="T13" fmla="*/ 814 h 847"/>
                <a:gd name="T14" fmla="*/ 309 w 710"/>
                <a:gd name="T15" fmla="*/ 702 h 847"/>
                <a:gd name="T16" fmla="*/ 419 w 710"/>
                <a:gd name="T17" fmla="*/ 790 h 847"/>
                <a:gd name="T18" fmla="*/ 499 w 710"/>
                <a:gd name="T19" fmla="*/ 773 h 847"/>
                <a:gd name="T20" fmla="*/ 499 w 710"/>
                <a:gd name="T21" fmla="*/ 773 h 847"/>
                <a:gd name="T22" fmla="*/ 499 w 710"/>
                <a:gd name="T23" fmla="*/ 773 h 847"/>
                <a:gd name="T24" fmla="*/ 193 w 710"/>
                <a:gd name="T25" fmla="*/ 620 h 847"/>
                <a:gd name="T26" fmla="*/ 193 w 710"/>
                <a:gd name="T27" fmla="*/ 620 h 847"/>
                <a:gd name="T28" fmla="*/ 88 w 710"/>
                <a:gd name="T29" fmla="*/ 271 h 847"/>
                <a:gd name="T30" fmla="*/ 13 w 710"/>
                <a:gd name="T31" fmla="*/ 172 h 847"/>
                <a:gd name="T32" fmla="*/ 127 w 710"/>
                <a:gd name="T33" fmla="*/ 10 h 847"/>
                <a:gd name="T34" fmla="*/ 273 w 710"/>
                <a:gd name="T35" fmla="*/ 81 h 847"/>
                <a:gd name="T36" fmla="*/ 482 w 710"/>
                <a:gd name="T37" fmla="*/ 124 h 847"/>
                <a:gd name="T38" fmla="*/ 505 w 710"/>
                <a:gd name="T39" fmla="*/ 154 h 847"/>
                <a:gd name="T40" fmla="*/ 499 w 710"/>
                <a:gd name="T41" fmla="*/ 197 h 847"/>
                <a:gd name="T42" fmla="*/ 468 w 710"/>
                <a:gd name="T43" fmla="*/ 221 h 847"/>
                <a:gd name="T44" fmla="*/ 278 w 710"/>
                <a:gd name="T45" fmla="*/ 207 h 847"/>
                <a:gd name="T46" fmla="*/ 252 w 710"/>
                <a:gd name="T47" fmla="*/ 245 h 847"/>
                <a:gd name="T48" fmla="*/ 414 w 710"/>
                <a:gd name="T49" fmla="*/ 610 h 847"/>
                <a:gd name="T50" fmla="*/ 299 w 710"/>
                <a:gd name="T51" fmla="*/ 585 h 847"/>
                <a:gd name="T52" fmla="*/ 193 w 710"/>
                <a:gd name="T53" fmla="*/ 620 h 847"/>
                <a:gd name="T54" fmla="*/ 193 w 710"/>
                <a:gd name="T55" fmla="*/ 620 h 847"/>
                <a:gd name="T56" fmla="*/ 193 w 710"/>
                <a:gd name="T57" fmla="*/ 620 h 847"/>
                <a:gd name="T58" fmla="*/ 588 w 710"/>
                <a:gd name="T59" fmla="*/ 257 h 847"/>
                <a:gd name="T60" fmla="*/ 588 w 710"/>
                <a:gd name="T61" fmla="*/ 257 h 847"/>
                <a:gd name="T62" fmla="*/ 653 w 710"/>
                <a:gd name="T63" fmla="*/ 184 h 847"/>
                <a:gd name="T64" fmla="*/ 580 w 710"/>
                <a:gd name="T65" fmla="*/ 119 h 847"/>
                <a:gd name="T66" fmla="*/ 514 w 710"/>
                <a:gd name="T67" fmla="*/ 192 h 847"/>
                <a:gd name="T68" fmla="*/ 588 w 710"/>
                <a:gd name="T69" fmla="*/ 257 h 847"/>
                <a:gd name="T70" fmla="*/ 588 w 710"/>
                <a:gd name="T71" fmla="*/ 257 h 847"/>
                <a:gd name="T72" fmla="*/ 588 w 710"/>
                <a:gd name="T73" fmla="*/ 257 h 847"/>
                <a:gd name="T74" fmla="*/ 588 w 710"/>
                <a:gd name="T75" fmla="*/ 230 h 847"/>
                <a:gd name="T76" fmla="*/ 588 w 710"/>
                <a:gd name="T77" fmla="*/ 230 h 847"/>
                <a:gd name="T78" fmla="*/ 629 w 710"/>
                <a:gd name="T79" fmla="*/ 184 h 847"/>
                <a:gd name="T80" fmla="*/ 582 w 710"/>
                <a:gd name="T81" fmla="*/ 141 h 847"/>
                <a:gd name="T82" fmla="*/ 540 w 710"/>
                <a:gd name="T83" fmla="*/ 188 h 847"/>
                <a:gd name="T84" fmla="*/ 588 w 710"/>
                <a:gd name="T85" fmla="*/ 230 h 847"/>
                <a:gd name="T86" fmla="*/ 588 w 710"/>
                <a:gd name="T87" fmla="*/ 230 h 847"/>
                <a:gd name="T88" fmla="*/ 588 w 710"/>
                <a:gd name="T89" fmla="*/ 230 h 847"/>
                <a:gd name="T90" fmla="*/ 599 w 710"/>
                <a:gd name="T91" fmla="*/ 410 h 847"/>
                <a:gd name="T92" fmla="*/ 599 w 710"/>
                <a:gd name="T93" fmla="*/ 410 h 847"/>
                <a:gd name="T94" fmla="*/ 583 w 710"/>
                <a:gd name="T95" fmla="*/ 425 h 847"/>
                <a:gd name="T96" fmla="*/ 543 w 710"/>
                <a:gd name="T97" fmla="*/ 292 h 847"/>
                <a:gd name="T98" fmla="*/ 670 w 710"/>
                <a:gd name="T99" fmla="*/ 254 h 847"/>
                <a:gd name="T100" fmla="*/ 710 w 710"/>
                <a:gd name="T101" fmla="*/ 386 h 847"/>
                <a:gd name="T102" fmla="*/ 683 w 710"/>
                <a:gd name="T103" fmla="*/ 383 h 847"/>
                <a:gd name="T104" fmla="*/ 656 w 710"/>
                <a:gd name="T105" fmla="*/ 292 h 847"/>
                <a:gd name="T106" fmla="*/ 571 w 710"/>
                <a:gd name="T107" fmla="*/ 318 h 847"/>
                <a:gd name="T108" fmla="*/ 599 w 710"/>
                <a:gd name="T109" fmla="*/ 410 h 847"/>
                <a:gd name="T110" fmla="*/ 599 w 710"/>
                <a:gd name="T111" fmla="*/ 410 h 847"/>
                <a:gd name="T112" fmla="*/ 599 w 710"/>
                <a:gd name="T113" fmla="*/ 41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0" h="847">
                  <a:moveTo>
                    <a:pt x="499" y="773"/>
                  </a:moveTo>
                  <a:cubicBezTo>
                    <a:pt x="499" y="773"/>
                    <a:pt x="499" y="773"/>
                    <a:pt x="499" y="773"/>
                  </a:cubicBezTo>
                  <a:cubicBezTo>
                    <a:pt x="476" y="691"/>
                    <a:pt x="397" y="630"/>
                    <a:pt x="306" y="635"/>
                  </a:cubicBezTo>
                  <a:cubicBezTo>
                    <a:pt x="201" y="641"/>
                    <a:pt x="122" y="730"/>
                    <a:pt x="127" y="835"/>
                  </a:cubicBezTo>
                  <a:cubicBezTo>
                    <a:pt x="128" y="838"/>
                    <a:pt x="128" y="843"/>
                    <a:pt x="128" y="847"/>
                  </a:cubicBezTo>
                  <a:cubicBezTo>
                    <a:pt x="210" y="830"/>
                    <a:pt x="210" y="830"/>
                    <a:pt x="210" y="830"/>
                  </a:cubicBezTo>
                  <a:cubicBezTo>
                    <a:pt x="209" y="825"/>
                    <a:pt x="208" y="819"/>
                    <a:pt x="208" y="814"/>
                  </a:cubicBezTo>
                  <a:cubicBezTo>
                    <a:pt x="206" y="756"/>
                    <a:pt x="251" y="706"/>
                    <a:pt x="309" y="702"/>
                  </a:cubicBezTo>
                  <a:cubicBezTo>
                    <a:pt x="363" y="700"/>
                    <a:pt x="409" y="738"/>
                    <a:pt x="419" y="790"/>
                  </a:cubicBezTo>
                  <a:cubicBezTo>
                    <a:pt x="499" y="773"/>
                    <a:pt x="499" y="773"/>
                    <a:pt x="499" y="773"/>
                  </a:cubicBezTo>
                  <a:cubicBezTo>
                    <a:pt x="499" y="773"/>
                    <a:pt x="499" y="773"/>
                    <a:pt x="499" y="773"/>
                  </a:cubicBezTo>
                  <a:cubicBezTo>
                    <a:pt x="499" y="773"/>
                    <a:pt x="499" y="773"/>
                    <a:pt x="499" y="773"/>
                  </a:cubicBezTo>
                  <a:close/>
                  <a:moveTo>
                    <a:pt x="193" y="620"/>
                  </a:moveTo>
                  <a:cubicBezTo>
                    <a:pt x="193" y="620"/>
                    <a:pt x="193" y="620"/>
                    <a:pt x="193" y="620"/>
                  </a:cubicBezTo>
                  <a:cubicBezTo>
                    <a:pt x="88" y="271"/>
                    <a:pt x="88" y="271"/>
                    <a:pt x="88" y="271"/>
                  </a:cubicBezTo>
                  <a:cubicBezTo>
                    <a:pt x="50" y="251"/>
                    <a:pt x="21" y="215"/>
                    <a:pt x="13" y="172"/>
                  </a:cubicBezTo>
                  <a:cubicBezTo>
                    <a:pt x="0" y="95"/>
                    <a:pt x="51" y="23"/>
                    <a:pt x="127" y="10"/>
                  </a:cubicBezTo>
                  <a:cubicBezTo>
                    <a:pt x="188" y="0"/>
                    <a:pt x="245" y="30"/>
                    <a:pt x="273" y="81"/>
                  </a:cubicBezTo>
                  <a:cubicBezTo>
                    <a:pt x="482" y="124"/>
                    <a:pt x="482" y="124"/>
                    <a:pt x="482" y="124"/>
                  </a:cubicBezTo>
                  <a:cubicBezTo>
                    <a:pt x="498" y="126"/>
                    <a:pt x="507" y="141"/>
                    <a:pt x="505" y="154"/>
                  </a:cubicBezTo>
                  <a:cubicBezTo>
                    <a:pt x="499" y="197"/>
                    <a:pt x="499" y="197"/>
                    <a:pt x="499" y="197"/>
                  </a:cubicBezTo>
                  <a:cubicBezTo>
                    <a:pt x="498" y="212"/>
                    <a:pt x="484" y="223"/>
                    <a:pt x="468" y="221"/>
                  </a:cubicBezTo>
                  <a:cubicBezTo>
                    <a:pt x="278" y="207"/>
                    <a:pt x="278" y="207"/>
                    <a:pt x="278" y="207"/>
                  </a:cubicBezTo>
                  <a:cubicBezTo>
                    <a:pt x="271" y="221"/>
                    <a:pt x="262" y="234"/>
                    <a:pt x="252" y="245"/>
                  </a:cubicBezTo>
                  <a:cubicBezTo>
                    <a:pt x="414" y="610"/>
                    <a:pt x="414" y="610"/>
                    <a:pt x="414" y="610"/>
                  </a:cubicBezTo>
                  <a:cubicBezTo>
                    <a:pt x="380" y="593"/>
                    <a:pt x="341" y="584"/>
                    <a:pt x="299" y="585"/>
                  </a:cubicBezTo>
                  <a:cubicBezTo>
                    <a:pt x="260" y="588"/>
                    <a:pt x="223" y="600"/>
                    <a:pt x="193" y="620"/>
                  </a:cubicBezTo>
                  <a:cubicBezTo>
                    <a:pt x="193" y="620"/>
                    <a:pt x="193" y="620"/>
                    <a:pt x="193" y="620"/>
                  </a:cubicBezTo>
                  <a:cubicBezTo>
                    <a:pt x="193" y="620"/>
                    <a:pt x="193" y="620"/>
                    <a:pt x="193" y="620"/>
                  </a:cubicBezTo>
                  <a:close/>
                  <a:moveTo>
                    <a:pt x="588" y="257"/>
                  </a:moveTo>
                  <a:cubicBezTo>
                    <a:pt x="588" y="257"/>
                    <a:pt x="588" y="257"/>
                    <a:pt x="588" y="257"/>
                  </a:cubicBezTo>
                  <a:cubicBezTo>
                    <a:pt x="625" y="254"/>
                    <a:pt x="655" y="223"/>
                    <a:pt x="653" y="184"/>
                  </a:cubicBezTo>
                  <a:cubicBezTo>
                    <a:pt x="651" y="146"/>
                    <a:pt x="618" y="117"/>
                    <a:pt x="580" y="119"/>
                  </a:cubicBezTo>
                  <a:cubicBezTo>
                    <a:pt x="541" y="121"/>
                    <a:pt x="512" y="154"/>
                    <a:pt x="514" y="192"/>
                  </a:cubicBezTo>
                  <a:cubicBezTo>
                    <a:pt x="517" y="231"/>
                    <a:pt x="550" y="260"/>
                    <a:pt x="588" y="257"/>
                  </a:cubicBezTo>
                  <a:cubicBezTo>
                    <a:pt x="588" y="257"/>
                    <a:pt x="588" y="257"/>
                    <a:pt x="588" y="257"/>
                  </a:cubicBezTo>
                  <a:cubicBezTo>
                    <a:pt x="588" y="257"/>
                    <a:pt x="588" y="257"/>
                    <a:pt x="588" y="257"/>
                  </a:cubicBezTo>
                  <a:close/>
                  <a:moveTo>
                    <a:pt x="588" y="230"/>
                  </a:moveTo>
                  <a:cubicBezTo>
                    <a:pt x="588" y="230"/>
                    <a:pt x="588" y="230"/>
                    <a:pt x="588" y="230"/>
                  </a:cubicBezTo>
                  <a:cubicBezTo>
                    <a:pt x="611" y="228"/>
                    <a:pt x="630" y="207"/>
                    <a:pt x="629" y="184"/>
                  </a:cubicBezTo>
                  <a:cubicBezTo>
                    <a:pt x="628" y="159"/>
                    <a:pt x="606" y="140"/>
                    <a:pt x="582" y="141"/>
                  </a:cubicBezTo>
                  <a:cubicBezTo>
                    <a:pt x="558" y="142"/>
                    <a:pt x="539" y="163"/>
                    <a:pt x="540" y="188"/>
                  </a:cubicBezTo>
                  <a:cubicBezTo>
                    <a:pt x="541" y="213"/>
                    <a:pt x="563" y="231"/>
                    <a:pt x="588" y="230"/>
                  </a:cubicBezTo>
                  <a:cubicBezTo>
                    <a:pt x="588" y="230"/>
                    <a:pt x="588" y="230"/>
                    <a:pt x="588" y="230"/>
                  </a:cubicBezTo>
                  <a:cubicBezTo>
                    <a:pt x="588" y="230"/>
                    <a:pt x="588" y="230"/>
                    <a:pt x="588" y="230"/>
                  </a:cubicBezTo>
                  <a:close/>
                  <a:moveTo>
                    <a:pt x="599" y="410"/>
                  </a:moveTo>
                  <a:cubicBezTo>
                    <a:pt x="599" y="410"/>
                    <a:pt x="599" y="410"/>
                    <a:pt x="599" y="410"/>
                  </a:cubicBezTo>
                  <a:cubicBezTo>
                    <a:pt x="583" y="425"/>
                    <a:pt x="583" y="425"/>
                    <a:pt x="583" y="425"/>
                  </a:cubicBezTo>
                  <a:cubicBezTo>
                    <a:pt x="543" y="292"/>
                    <a:pt x="543" y="292"/>
                    <a:pt x="543" y="292"/>
                  </a:cubicBezTo>
                  <a:cubicBezTo>
                    <a:pt x="670" y="254"/>
                    <a:pt x="670" y="254"/>
                    <a:pt x="670" y="254"/>
                  </a:cubicBezTo>
                  <a:cubicBezTo>
                    <a:pt x="710" y="386"/>
                    <a:pt x="710" y="386"/>
                    <a:pt x="710" y="386"/>
                  </a:cubicBezTo>
                  <a:cubicBezTo>
                    <a:pt x="683" y="383"/>
                    <a:pt x="683" y="383"/>
                    <a:pt x="683" y="383"/>
                  </a:cubicBezTo>
                  <a:cubicBezTo>
                    <a:pt x="656" y="292"/>
                    <a:pt x="656" y="292"/>
                    <a:pt x="656" y="292"/>
                  </a:cubicBezTo>
                  <a:cubicBezTo>
                    <a:pt x="571" y="318"/>
                    <a:pt x="571" y="318"/>
                    <a:pt x="571" y="318"/>
                  </a:cubicBezTo>
                  <a:cubicBezTo>
                    <a:pt x="599" y="410"/>
                    <a:pt x="599" y="410"/>
                    <a:pt x="599" y="410"/>
                  </a:cubicBezTo>
                  <a:cubicBezTo>
                    <a:pt x="599" y="410"/>
                    <a:pt x="599" y="410"/>
                    <a:pt x="599" y="410"/>
                  </a:cubicBezTo>
                  <a:cubicBezTo>
                    <a:pt x="599" y="410"/>
                    <a:pt x="599" y="410"/>
                    <a:pt x="599" y="410"/>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grpSp>
        <p:nvGrpSpPr>
          <p:cNvPr id="135" name="Group 134">
            <a:extLst>
              <a:ext uri="{FF2B5EF4-FFF2-40B4-BE49-F238E27FC236}">
                <a16:creationId xmlns:a16="http://schemas.microsoft.com/office/drawing/2014/main" xmlns="" id="{E3E98555-2755-4F80-90B4-1E5CDDC0BC54}"/>
              </a:ext>
            </a:extLst>
          </p:cNvPr>
          <p:cNvGrpSpPr/>
          <p:nvPr/>
        </p:nvGrpSpPr>
        <p:grpSpPr>
          <a:xfrm>
            <a:off x="2208806" y="3668818"/>
            <a:ext cx="730060" cy="515294"/>
            <a:chOff x="5270501" y="2747008"/>
            <a:chExt cx="1033244" cy="729288"/>
          </a:xfrm>
        </p:grpSpPr>
        <p:grpSp>
          <p:nvGrpSpPr>
            <p:cNvPr id="136" name="Group 4">
              <a:extLst>
                <a:ext uri="{FF2B5EF4-FFF2-40B4-BE49-F238E27FC236}">
                  <a16:creationId xmlns:a16="http://schemas.microsoft.com/office/drawing/2014/main" xmlns="" id="{E26DBF80-5702-40DD-85DC-86F076F43422}"/>
                </a:ext>
              </a:extLst>
            </p:cNvPr>
            <p:cNvGrpSpPr>
              <a:grpSpLocks noChangeAspect="1"/>
            </p:cNvGrpSpPr>
            <p:nvPr/>
          </p:nvGrpSpPr>
          <p:grpSpPr bwMode="auto">
            <a:xfrm>
              <a:off x="5270501" y="2801940"/>
              <a:ext cx="625475" cy="622300"/>
              <a:chOff x="3288" y="1765"/>
              <a:chExt cx="394" cy="392"/>
            </a:xfrm>
          </p:grpSpPr>
          <p:sp>
            <p:nvSpPr>
              <p:cNvPr id="145" name="Freeform 5">
                <a:extLst>
                  <a:ext uri="{FF2B5EF4-FFF2-40B4-BE49-F238E27FC236}">
                    <a16:creationId xmlns:a16="http://schemas.microsoft.com/office/drawing/2014/main" xmlns="" id="{169AE00C-15FA-4DFA-A56B-644C0BD56014}"/>
                  </a:ext>
                </a:extLst>
              </p:cNvPr>
              <p:cNvSpPr>
                <a:spLocks/>
              </p:cNvSpPr>
              <p:nvPr/>
            </p:nvSpPr>
            <p:spPr bwMode="auto">
              <a:xfrm>
                <a:off x="3288" y="1765"/>
                <a:ext cx="312" cy="348"/>
              </a:xfrm>
              <a:custGeom>
                <a:avLst/>
                <a:gdLst>
                  <a:gd name="T0" fmla="*/ 296 w 312"/>
                  <a:gd name="T1" fmla="*/ 22 h 348"/>
                  <a:gd name="T2" fmla="*/ 257 w 312"/>
                  <a:gd name="T3" fmla="*/ 56 h 348"/>
                  <a:gd name="T4" fmla="*/ 248 w 312"/>
                  <a:gd name="T5" fmla="*/ 0 h 348"/>
                  <a:gd name="T6" fmla="*/ 152 w 312"/>
                  <a:gd name="T7" fmla="*/ 0 h 348"/>
                  <a:gd name="T8" fmla="*/ 142 w 312"/>
                  <a:gd name="T9" fmla="*/ 58 h 348"/>
                  <a:gd name="T10" fmla="*/ 92 w 312"/>
                  <a:gd name="T11" fmla="*/ 21 h 348"/>
                  <a:gd name="T12" fmla="*/ 24 w 312"/>
                  <a:gd name="T13" fmla="*/ 86 h 348"/>
                  <a:gd name="T14" fmla="*/ 62 w 312"/>
                  <a:gd name="T15" fmla="*/ 134 h 348"/>
                  <a:gd name="T16" fmla="*/ 0 w 312"/>
                  <a:gd name="T17" fmla="*/ 144 h 348"/>
                  <a:gd name="T18" fmla="*/ 0 w 312"/>
                  <a:gd name="T19" fmla="*/ 237 h 348"/>
                  <a:gd name="T20" fmla="*/ 64 w 312"/>
                  <a:gd name="T21" fmla="*/ 248 h 348"/>
                  <a:gd name="T22" fmla="*/ 24 w 312"/>
                  <a:gd name="T23" fmla="*/ 298 h 348"/>
                  <a:gd name="T24" fmla="*/ 75 w 312"/>
                  <a:gd name="T25" fmla="*/ 348 h 348"/>
                  <a:gd name="T26" fmla="*/ 312 w 312"/>
                  <a:gd name="T27" fmla="*/ 38 h 348"/>
                  <a:gd name="T28" fmla="*/ 296 w 312"/>
                  <a:gd name="T29" fmla="*/ 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348">
                    <a:moveTo>
                      <a:pt x="296" y="22"/>
                    </a:moveTo>
                    <a:lnTo>
                      <a:pt x="257" y="56"/>
                    </a:lnTo>
                    <a:lnTo>
                      <a:pt x="248" y="0"/>
                    </a:lnTo>
                    <a:lnTo>
                      <a:pt x="152" y="0"/>
                    </a:lnTo>
                    <a:lnTo>
                      <a:pt x="142" y="58"/>
                    </a:lnTo>
                    <a:lnTo>
                      <a:pt x="92" y="21"/>
                    </a:lnTo>
                    <a:lnTo>
                      <a:pt x="24" y="86"/>
                    </a:lnTo>
                    <a:lnTo>
                      <a:pt x="62" y="134"/>
                    </a:lnTo>
                    <a:lnTo>
                      <a:pt x="0" y="144"/>
                    </a:lnTo>
                    <a:lnTo>
                      <a:pt x="0" y="237"/>
                    </a:lnTo>
                    <a:lnTo>
                      <a:pt x="64" y="248"/>
                    </a:lnTo>
                    <a:lnTo>
                      <a:pt x="24" y="298"/>
                    </a:lnTo>
                    <a:lnTo>
                      <a:pt x="75" y="348"/>
                    </a:lnTo>
                    <a:lnTo>
                      <a:pt x="312" y="38"/>
                    </a:lnTo>
                    <a:lnTo>
                      <a:pt x="296" y="22"/>
                    </a:ln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6">
                <a:extLst>
                  <a:ext uri="{FF2B5EF4-FFF2-40B4-BE49-F238E27FC236}">
                    <a16:creationId xmlns:a16="http://schemas.microsoft.com/office/drawing/2014/main" xmlns="" id="{E25D02C4-ED49-4642-8C76-D07AFDD4C7A2}"/>
                  </a:ext>
                </a:extLst>
              </p:cNvPr>
              <p:cNvSpPr>
                <a:spLocks noChangeArrowheads="1"/>
              </p:cNvSpPr>
              <p:nvPr/>
            </p:nvSpPr>
            <p:spPr bwMode="auto">
              <a:xfrm>
                <a:off x="3412" y="1888"/>
                <a:ext cx="146" cy="146"/>
              </a:xfrm>
              <a:prstGeom prst="ellipse">
                <a:avLst/>
              </a:prstGeom>
              <a:solidFill>
                <a:srgbClr val="000000"/>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147" name="Freeform 7">
                <a:extLst>
                  <a:ext uri="{FF2B5EF4-FFF2-40B4-BE49-F238E27FC236}">
                    <a16:creationId xmlns:a16="http://schemas.microsoft.com/office/drawing/2014/main" xmlns="" id="{59FF14B9-ECCC-4333-8DB0-B96ADCCEE2B8}"/>
                  </a:ext>
                </a:extLst>
              </p:cNvPr>
              <p:cNvSpPr>
                <a:spLocks/>
              </p:cNvSpPr>
              <p:nvPr/>
            </p:nvSpPr>
            <p:spPr bwMode="auto">
              <a:xfrm>
                <a:off x="3288" y="1765"/>
                <a:ext cx="394" cy="392"/>
              </a:xfrm>
              <a:custGeom>
                <a:avLst/>
                <a:gdLst>
                  <a:gd name="T0" fmla="*/ 152 w 394"/>
                  <a:gd name="T1" fmla="*/ 0 h 392"/>
                  <a:gd name="T2" fmla="*/ 248 w 394"/>
                  <a:gd name="T3" fmla="*/ 0 h 392"/>
                  <a:gd name="T4" fmla="*/ 257 w 394"/>
                  <a:gd name="T5" fmla="*/ 56 h 392"/>
                  <a:gd name="T6" fmla="*/ 296 w 394"/>
                  <a:gd name="T7" fmla="*/ 22 h 392"/>
                  <a:gd name="T8" fmla="*/ 369 w 394"/>
                  <a:gd name="T9" fmla="*/ 96 h 392"/>
                  <a:gd name="T10" fmla="*/ 336 w 394"/>
                  <a:gd name="T11" fmla="*/ 140 h 392"/>
                  <a:gd name="T12" fmla="*/ 394 w 394"/>
                  <a:gd name="T13" fmla="*/ 149 h 392"/>
                  <a:gd name="T14" fmla="*/ 394 w 394"/>
                  <a:gd name="T15" fmla="*/ 245 h 392"/>
                  <a:gd name="T16" fmla="*/ 336 w 394"/>
                  <a:gd name="T17" fmla="*/ 252 h 392"/>
                  <a:gd name="T18" fmla="*/ 376 w 394"/>
                  <a:gd name="T19" fmla="*/ 302 h 392"/>
                  <a:gd name="T20" fmla="*/ 306 w 394"/>
                  <a:gd name="T21" fmla="*/ 372 h 392"/>
                  <a:gd name="T22" fmla="*/ 255 w 394"/>
                  <a:gd name="T23" fmla="*/ 330 h 392"/>
                  <a:gd name="T24" fmla="*/ 246 w 394"/>
                  <a:gd name="T25" fmla="*/ 392 h 392"/>
                  <a:gd name="T26" fmla="*/ 152 w 394"/>
                  <a:gd name="T27" fmla="*/ 392 h 392"/>
                  <a:gd name="T28" fmla="*/ 141 w 394"/>
                  <a:gd name="T29" fmla="*/ 328 h 392"/>
                  <a:gd name="T30" fmla="*/ 92 w 394"/>
                  <a:gd name="T31" fmla="*/ 366 h 392"/>
                  <a:gd name="T32" fmla="*/ 24 w 394"/>
                  <a:gd name="T33" fmla="*/ 298 h 392"/>
                  <a:gd name="T34" fmla="*/ 64 w 394"/>
                  <a:gd name="T35" fmla="*/ 248 h 392"/>
                  <a:gd name="T36" fmla="*/ 0 w 394"/>
                  <a:gd name="T37" fmla="*/ 237 h 392"/>
                  <a:gd name="T38" fmla="*/ 0 w 394"/>
                  <a:gd name="T39" fmla="*/ 144 h 392"/>
                  <a:gd name="T40" fmla="*/ 62 w 394"/>
                  <a:gd name="T41" fmla="*/ 134 h 392"/>
                  <a:gd name="T42" fmla="*/ 24 w 394"/>
                  <a:gd name="T43" fmla="*/ 86 h 392"/>
                  <a:gd name="T44" fmla="*/ 92 w 394"/>
                  <a:gd name="T45" fmla="*/ 21 h 392"/>
                  <a:gd name="T46" fmla="*/ 142 w 394"/>
                  <a:gd name="T47" fmla="*/ 58 h 392"/>
                  <a:gd name="T48" fmla="*/ 152 w 394"/>
                  <a:gd name="T49"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 h="392">
                    <a:moveTo>
                      <a:pt x="152" y="0"/>
                    </a:moveTo>
                    <a:lnTo>
                      <a:pt x="248" y="0"/>
                    </a:lnTo>
                    <a:lnTo>
                      <a:pt x="257" y="56"/>
                    </a:lnTo>
                    <a:lnTo>
                      <a:pt x="296" y="22"/>
                    </a:lnTo>
                    <a:lnTo>
                      <a:pt x="369" y="96"/>
                    </a:lnTo>
                    <a:lnTo>
                      <a:pt x="336" y="140"/>
                    </a:lnTo>
                    <a:lnTo>
                      <a:pt x="394" y="149"/>
                    </a:lnTo>
                    <a:lnTo>
                      <a:pt x="394" y="245"/>
                    </a:lnTo>
                    <a:lnTo>
                      <a:pt x="336" y="252"/>
                    </a:lnTo>
                    <a:lnTo>
                      <a:pt x="376" y="302"/>
                    </a:lnTo>
                    <a:lnTo>
                      <a:pt x="306" y="372"/>
                    </a:lnTo>
                    <a:lnTo>
                      <a:pt x="255" y="330"/>
                    </a:lnTo>
                    <a:lnTo>
                      <a:pt x="246" y="392"/>
                    </a:lnTo>
                    <a:lnTo>
                      <a:pt x="152" y="392"/>
                    </a:lnTo>
                    <a:lnTo>
                      <a:pt x="141" y="328"/>
                    </a:lnTo>
                    <a:lnTo>
                      <a:pt x="92" y="366"/>
                    </a:lnTo>
                    <a:lnTo>
                      <a:pt x="24" y="298"/>
                    </a:lnTo>
                    <a:lnTo>
                      <a:pt x="64" y="248"/>
                    </a:lnTo>
                    <a:lnTo>
                      <a:pt x="0" y="237"/>
                    </a:lnTo>
                    <a:lnTo>
                      <a:pt x="0" y="144"/>
                    </a:lnTo>
                    <a:lnTo>
                      <a:pt x="62" y="134"/>
                    </a:lnTo>
                    <a:lnTo>
                      <a:pt x="24" y="86"/>
                    </a:lnTo>
                    <a:lnTo>
                      <a:pt x="92" y="21"/>
                    </a:lnTo>
                    <a:lnTo>
                      <a:pt x="142" y="58"/>
                    </a:lnTo>
                    <a:lnTo>
                      <a:pt x="152" y="0"/>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grpSp>
          <p:nvGrpSpPr>
            <p:cNvPr id="137" name="Group 4">
              <a:extLst>
                <a:ext uri="{FF2B5EF4-FFF2-40B4-BE49-F238E27FC236}">
                  <a16:creationId xmlns:a16="http://schemas.microsoft.com/office/drawing/2014/main" xmlns="" id="{F75AFF4A-AC6E-4920-9279-A05F57DB1FD3}"/>
                </a:ext>
              </a:extLst>
            </p:cNvPr>
            <p:cNvGrpSpPr>
              <a:grpSpLocks noChangeAspect="1"/>
            </p:cNvGrpSpPr>
            <p:nvPr/>
          </p:nvGrpSpPr>
          <p:grpSpPr bwMode="auto">
            <a:xfrm>
              <a:off x="5989421" y="2747008"/>
              <a:ext cx="314324" cy="312728"/>
              <a:chOff x="3288" y="1765"/>
              <a:chExt cx="394" cy="392"/>
            </a:xfrm>
          </p:grpSpPr>
          <p:sp>
            <p:nvSpPr>
              <p:cNvPr id="142" name="Freeform 5">
                <a:extLst>
                  <a:ext uri="{FF2B5EF4-FFF2-40B4-BE49-F238E27FC236}">
                    <a16:creationId xmlns:a16="http://schemas.microsoft.com/office/drawing/2014/main" xmlns="" id="{C2D71D0C-5BAD-4E30-A206-5BE8C6CECB5D}"/>
                  </a:ext>
                </a:extLst>
              </p:cNvPr>
              <p:cNvSpPr>
                <a:spLocks/>
              </p:cNvSpPr>
              <p:nvPr/>
            </p:nvSpPr>
            <p:spPr bwMode="auto">
              <a:xfrm>
                <a:off x="3288" y="1765"/>
                <a:ext cx="312" cy="348"/>
              </a:xfrm>
              <a:custGeom>
                <a:avLst/>
                <a:gdLst>
                  <a:gd name="T0" fmla="*/ 296 w 312"/>
                  <a:gd name="T1" fmla="*/ 22 h 348"/>
                  <a:gd name="T2" fmla="*/ 257 w 312"/>
                  <a:gd name="T3" fmla="*/ 56 h 348"/>
                  <a:gd name="T4" fmla="*/ 248 w 312"/>
                  <a:gd name="T5" fmla="*/ 0 h 348"/>
                  <a:gd name="T6" fmla="*/ 152 w 312"/>
                  <a:gd name="T7" fmla="*/ 0 h 348"/>
                  <a:gd name="T8" fmla="*/ 142 w 312"/>
                  <a:gd name="T9" fmla="*/ 58 h 348"/>
                  <a:gd name="T10" fmla="*/ 92 w 312"/>
                  <a:gd name="T11" fmla="*/ 21 h 348"/>
                  <a:gd name="T12" fmla="*/ 24 w 312"/>
                  <a:gd name="T13" fmla="*/ 86 h 348"/>
                  <a:gd name="T14" fmla="*/ 62 w 312"/>
                  <a:gd name="T15" fmla="*/ 134 h 348"/>
                  <a:gd name="T16" fmla="*/ 0 w 312"/>
                  <a:gd name="T17" fmla="*/ 144 h 348"/>
                  <a:gd name="T18" fmla="*/ 0 w 312"/>
                  <a:gd name="T19" fmla="*/ 237 h 348"/>
                  <a:gd name="T20" fmla="*/ 64 w 312"/>
                  <a:gd name="T21" fmla="*/ 248 h 348"/>
                  <a:gd name="T22" fmla="*/ 24 w 312"/>
                  <a:gd name="T23" fmla="*/ 298 h 348"/>
                  <a:gd name="T24" fmla="*/ 75 w 312"/>
                  <a:gd name="T25" fmla="*/ 348 h 348"/>
                  <a:gd name="T26" fmla="*/ 312 w 312"/>
                  <a:gd name="T27" fmla="*/ 38 h 348"/>
                  <a:gd name="T28" fmla="*/ 296 w 312"/>
                  <a:gd name="T29" fmla="*/ 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348">
                    <a:moveTo>
                      <a:pt x="296" y="22"/>
                    </a:moveTo>
                    <a:lnTo>
                      <a:pt x="257" y="56"/>
                    </a:lnTo>
                    <a:lnTo>
                      <a:pt x="248" y="0"/>
                    </a:lnTo>
                    <a:lnTo>
                      <a:pt x="152" y="0"/>
                    </a:lnTo>
                    <a:lnTo>
                      <a:pt x="142" y="58"/>
                    </a:lnTo>
                    <a:lnTo>
                      <a:pt x="92" y="21"/>
                    </a:lnTo>
                    <a:lnTo>
                      <a:pt x="24" y="86"/>
                    </a:lnTo>
                    <a:lnTo>
                      <a:pt x="62" y="134"/>
                    </a:lnTo>
                    <a:lnTo>
                      <a:pt x="0" y="144"/>
                    </a:lnTo>
                    <a:lnTo>
                      <a:pt x="0" y="237"/>
                    </a:lnTo>
                    <a:lnTo>
                      <a:pt x="64" y="248"/>
                    </a:lnTo>
                    <a:lnTo>
                      <a:pt x="24" y="298"/>
                    </a:lnTo>
                    <a:lnTo>
                      <a:pt x="75" y="348"/>
                    </a:lnTo>
                    <a:lnTo>
                      <a:pt x="312" y="38"/>
                    </a:lnTo>
                    <a:lnTo>
                      <a:pt x="296" y="22"/>
                    </a:ln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6">
                <a:extLst>
                  <a:ext uri="{FF2B5EF4-FFF2-40B4-BE49-F238E27FC236}">
                    <a16:creationId xmlns:a16="http://schemas.microsoft.com/office/drawing/2014/main" xmlns="" id="{746184C4-8128-492A-9C78-CCDB5784164B}"/>
                  </a:ext>
                </a:extLst>
              </p:cNvPr>
              <p:cNvSpPr>
                <a:spLocks noChangeArrowheads="1"/>
              </p:cNvSpPr>
              <p:nvPr/>
            </p:nvSpPr>
            <p:spPr bwMode="auto">
              <a:xfrm>
                <a:off x="3412" y="1888"/>
                <a:ext cx="146" cy="146"/>
              </a:xfrm>
              <a:prstGeom prst="ellipse">
                <a:avLst/>
              </a:prstGeom>
              <a:solidFill>
                <a:srgbClr val="000000"/>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144" name="Freeform 7">
                <a:extLst>
                  <a:ext uri="{FF2B5EF4-FFF2-40B4-BE49-F238E27FC236}">
                    <a16:creationId xmlns:a16="http://schemas.microsoft.com/office/drawing/2014/main" xmlns="" id="{61ABC1C8-9552-4A36-AFA5-66EB6A36584F}"/>
                  </a:ext>
                </a:extLst>
              </p:cNvPr>
              <p:cNvSpPr>
                <a:spLocks/>
              </p:cNvSpPr>
              <p:nvPr/>
            </p:nvSpPr>
            <p:spPr bwMode="auto">
              <a:xfrm>
                <a:off x="3288" y="1765"/>
                <a:ext cx="394" cy="392"/>
              </a:xfrm>
              <a:custGeom>
                <a:avLst/>
                <a:gdLst>
                  <a:gd name="T0" fmla="*/ 152 w 394"/>
                  <a:gd name="T1" fmla="*/ 0 h 392"/>
                  <a:gd name="T2" fmla="*/ 248 w 394"/>
                  <a:gd name="T3" fmla="*/ 0 h 392"/>
                  <a:gd name="T4" fmla="*/ 257 w 394"/>
                  <a:gd name="T5" fmla="*/ 56 h 392"/>
                  <a:gd name="T6" fmla="*/ 296 w 394"/>
                  <a:gd name="T7" fmla="*/ 22 h 392"/>
                  <a:gd name="T8" fmla="*/ 369 w 394"/>
                  <a:gd name="T9" fmla="*/ 96 h 392"/>
                  <a:gd name="T10" fmla="*/ 336 w 394"/>
                  <a:gd name="T11" fmla="*/ 140 h 392"/>
                  <a:gd name="T12" fmla="*/ 394 w 394"/>
                  <a:gd name="T13" fmla="*/ 149 h 392"/>
                  <a:gd name="T14" fmla="*/ 394 w 394"/>
                  <a:gd name="T15" fmla="*/ 245 h 392"/>
                  <a:gd name="T16" fmla="*/ 336 w 394"/>
                  <a:gd name="T17" fmla="*/ 252 h 392"/>
                  <a:gd name="T18" fmla="*/ 376 w 394"/>
                  <a:gd name="T19" fmla="*/ 302 h 392"/>
                  <a:gd name="T20" fmla="*/ 306 w 394"/>
                  <a:gd name="T21" fmla="*/ 372 h 392"/>
                  <a:gd name="T22" fmla="*/ 255 w 394"/>
                  <a:gd name="T23" fmla="*/ 330 h 392"/>
                  <a:gd name="T24" fmla="*/ 246 w 394"/>
                  <a:gd name="T25" fmla="*/ 392 h 392"/>
                  <a:gd name="T26" fmla="*/ 152 w 394"/>
                  <a:gd name="T27" fmla="*/ 392 h 392"/>
                  <a:gd name="T28" fmla="*/ 141 w 394"/>
                  <a:gd name="T29" fmla="*/ 328 h 392"/>
                  <a:gd name="T30" fmla="*/ 92 w 394"/>
                  <a:gd name="T31" fmla="*/ 366 h 392"/>
                  <a:gd name="T32" fmla="*/ 24 w 394"/>
                  <a:gd name="T33" fmla="*/ 298 h 392"/>
                  <a:gd name="T34" fmla="*/ 64 w 394"/>
                  <a:gd name="T35" fmla="*/ 248 h 392"/>
                  <a:gd name="T36" fmla="*/ 0 w 394"/>
                  <a:gd name="T37" fmla="*/ 237 h 392"/>
                  <a:gd name="T38" fmla="*/ 0 w 394"/>
                  <a:gd name="T39" fmla="*/ 144 h 392"/>
                  <a:gd name="T40" fmla="*/ 62 w 394"/>
                  <a:gd name="T41" fmla="*/ 134 h 392"/>
                  <a:gd name="T42" fmla="*/ 24 w 394"/>
                  <a:gd name="T43" fmla="*/ 86 h 392"/>
                  <a:gd name="T44" fmla="*/ 92 w 394"/>
                  <a:gd name="T45" fmla="*/ 21 h 392"/>
                  <a:gd name="T46" fmla="*/ 142 w 394"/>
                  <a:gd name="T47" fmla="*/ 58 h 392"/>
                  <a:gd name="T48" fmla="*/ 152 w 394"/>
                  <a:gd name="T49"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 h="392">
                    <a:moveTo>
                      <a:pt x="152" y="0"/>
                    </a:moveTo>
                    <a:lnTo>
                      <a:pt x="248" y="0"/>
                    </a:lnTo>
                    <a:lnTo>
                      <a:pt x="257" y="56"/>
                    </a:lnTo>
                    <a:lnTo>
                      <a:pt x="296" y="22"/>
                    </a:lnTo>
                    <a:lnTo>
                      <a:pt x="369" y="96"/>
                    </a:lnTo>
                    <a:lnTo>
                      <a:pt x="336" y="140"/>
                    </a:lnTo>
                    <a:lnTo>
                      <a:pt x="394" y="149"/>
                    </a:lnTo>
                    <a:lnTo>
                      <a:pt x="394" y="245"/>
                    </a:lnTo>
                    <a:lnTo>
                      <a:pt x="336" y="252"/>
                    </a:lnTo>
                    <a:lnTo>
                      <a:pt x="376" y="302"/>
                    </a:lnTo>
                    <a:lnTo>
                      <a:pt x="306" y="372"/>
                    </a:lnTo>
                    <a:lnTo>
                      <a:pt x="255" y="330"/>
                    </a:lnTo>
                    <a:lnTo>
                      <a:pt x="246" y="392"/>
                    </a:lnTo>
                    <a:lnTo>
                      <a:pt x="152" y="392"/>
                    </a:lnTo>
                    <a:lnTo>
                      <a:pt x="141" y="328"/>
                    </a:lnTo>
                    <a:lnTo>
                      <a:pt x="92" y="366"/>
                    </a:lnTo>
                    <a:lnTo>
                      <a:pt x="24" y="298"/>
                    </a:lnTo>
                    <a:lnTo>
                      <a:pt x="64" y="248"/>
                    </a:lnTo>
                    <a:lnTo>
                      <a:pt x="0" y="237"/>
                    </a:lnTo>
                    <a:lnTo>
                      <a:pt x="0" y="144"/>
                    </a:lnTo>
                    <a:lnTo>
                      <a:pt x="62" y="134"/>
                    </a:lnTo>
                    <a:lnTo>
                      <a:pt x="24" y="86"/>
                    </a:lnTo>
                    <a:lnTo>
                      <a:pt x="92" y="21"/>
                    </a:lnTo>
                    <a:lnTo>
                      <a:pt x="142" y="58"/>
                    </a:lnTo>
                    <a:lnTo>
                      <a:pt x="152" y="0"/>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grpSp>
          <p:nvGrpSpPr>
            <p:cNvPr id="138" name="Group 4">
              <a:extLst>
                <a:ext uri="{FF2B5EF4-FFF2-40B4-BE49-F238E27FC236}">
                  <a16:creationId xmlns:a16="http://schemas.microsoft.com/office/drawing/2014/main" xmlns="" id="{5D24CCF7-F984-4979-BFA4-42A63029B6C8}"/>
                </a:ext>
              </a:extLst>
            </p:cNvPr>
            <p:cNvGrpSpPr>
              <a:grpSpLocks noChangeAspect="1"/>
            </p:cNvGrpSpPr>
            <p:nvPr/>
          </p:nvGrpSpPr>
          <p:grpSpPr bwMode="auto">
            <a:xfrm>
              <a:off x="5989421" y="3163568"/>
              <a:ext cx="314324" cy="312728"/>
              <a:chOff x="3288" y="1765"/>
              <a:chExt cx="394" cy="392"/>
            </a:xfrm>
          </p:grpSpPr>
          <p:sp>
            <p:nvSpPr>
              <p:cNvPr id="139" name="Freeform 5">
                <a:extLst>
                  <a:ext uri="{FF2B5EF4-FFF2-40B4-BE49-F238E27FC236}">
                    <a16:creationId xmlns:a16="http://schemas.microsoft.com/office/drawing/2014/main" xmlns="" id="{0AFB62D2-B0B5-4483-8920-62CCE91D1134}"/>
                  </a:ext>
                </a:extLst>
              </p:cNvPr>
              <p:cNvSpPr>
                <a:spLocks/>
              </p:cNvSpPr>
              <p:nvPr/>
            </p:nvSpPr>
            <p:spPr bwMode="auto">
              <a:xfrm>
                <a:off x="3288" y="1765"/>
                <a:ext cx="312" cy="348"/>
              </a:xfrm>
              <a:custGeom>
                <a:avLst/>
                <a:gdLst>
                  <a:gd name="T0" fmla="*/ 296 w 312"/>
                  <a:gd name="T1" fmla="*/ 22 h 348"/>
                  <a:gd name="T2" fmla="*/ 257 w 312"/>
                  <a:gd name="T3" fmla="*/ 56 h 348"/>
                  <a:gd name="T4" fmla="*/ 248 w 312"/>
                  <a:gd name="T5" fmla="*/ 0 h 348"/>
                  <a:gd name="T6" fmla="*/ 152 w 312"/>
                  <a:gd name="T7" fmla="*/ 0 h 348"/>
                  <a:gd name="T8" fmla="*/ 142 w 312"/>
                  <a:gd name="T9" fmla="*/ 58 h 348"/>
                  <a:gd name="T10" fmla="*/ 92 w 312"/>
                  <a:gd name="T11" fmla="*/ 21 h 348"/>
                  <a:gd name="T12" fmla="*/ 24 w 312"/>
                  <a:gd name="T13" fmla="*/ 86 h 348"/>
                  <a:gd name="T14" fmla="*/ 62 w 312"/>
                  <a:gd name="T15" fmla="*/ 134 h 348"/>
                  <a:gd name="T16" fmla="*/ 0 w 312"/>
                  <a:gd name="T17" fmla="*/ 144 h 348"/>
                  <a:gd name="T18" fmla="*/ 0 w 312"/>
                  <a:gd name="T19" fmla="*/ 237 h 348"/>
                  <a:gd name="T20" fmla="*/ 64 w 312"/>
                  <a:gd name="T21" fmla="*/ 248 h 348"/>
                  <a:gd name="T22" fmla="*/ 24 w 312"/>
                  <a:gd name="T23" fmla="*/ 298 h 348"/>
                  <a:gd name="T24" fmla="*/ 75 w 312"/>
                  <a:gd name="T25" fmla="*/ 348 h 348"/>
                  <a:gd name="T26" fmla="*/ 312 w 312"/>
                  <a:gd name="T27" fmla="*/ 38 h 348"/>
                  <a:gd name="T28" fmla="*/ 296 w 312"/>
                  <a:gd name="T29" fmla="*/ 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348">
                    <a:moveTo>
                      <a:pt x="296" y="22"/>
                    </a:moveTo>
                    <a:lnTo>
                      <a:pt x="257" y="56"/>
                    </a:lnTo>
                    <a:lnTo>
                      <a:pt x="248" y="0"/>
                    </a:lnTo>
                    <a:lnTo>
                      <a:pt x="152" y="0"/>
                    </a:lnTo>
                    <a:lnTo>
                      <a:pt x="142" y="58"/>
                    </a:lnTo>
                    <a:lnTo>
                      <a:pt x="92" y="21"/>
                    </a:lnTo>
                    <a:lnTo>
                      <a:pt x="24" y="86"/>
                    </a:lnTo>
                    <a:lnTo>
                      <a:pt x="62" y="134"/>
                    </a:lnTo>
                    <a:lnTo>
                      <a:pt x="0" y="144"/>
                    </a:lnTo>
                    <a:lnTo>
                      <a:pt x="0" y="237"/>
                    </a:lnTo>
                    <a:lnTo>
                      <a:pt x="64" y="248"/>
                    </a:lnTo>
                    <a:lnTo>
                      <a:pt x="24" y="298"/>
                    </a:lnTo>
                    <a:lnTo>
                      <a:pt x="75" y="348"/>
                    </a:lnTo>
                    <a:lnTo>
                      <a:pt x="312" y="38"/>
                    </a:lnTo>
                    <a:lnTo>
                      <a:pt x="296" y="22"/>
                    </a:lnTo>
                    <a:close/>
                  </a:path>
                </a:pathLst>
              </a:custGeom>
              <a:solidFill>
                <a:srgbClr val="F18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6">
                <a:extLst>
                  <a:ext uri="{FF2B5EF4-FFF2-40B4-BE49-F238E27FC236}">
                    <a16:creationId xmlns:a16="http://schemas.microsoft.com/office/drawing/2014/main" xmlns="" id="{657AA8B2-B223-429D-9C7B-5A80C22DAA5F}"/>
                  </a:ext>
                </a:extLst>
              </p:cNvPr>
              <p:cNvSpPr>
                <a:spLocks noChangeArrowheads="1"/>
              </p:cNvSpPr>
              <p:nvPr/>
            </p:nvSpPr>
            <p:spPr bwMode="auto">
              <a:xfrm>
                <a:off x="3412" y="1888"/>
                <a:ext cx="146" cy="146"/>
              </a:xfrm>
              <a:prstGeom prst="ellipse">
                <a:avLst/>
              </a:prstGeom>
              <a:solidFill>
                <a:srgbClr val="000000"/>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sp>
            <p:nvSpPr>
              <p:cNvPr id="141" name="Freeform 7">
                <a:extLst>
                  <a:ext uri="{FF2B5EF4-FFF2-40B4-BE49-F238E27FC236}">
                    <a16:creationId xmlns:a16="http://schemas.microsoft.com/office/drawing/2014/main" xmlns="" id="{16A19A73-4E16-4062-9771-4E0DCDC0DD5F}"/>
                  </a:ext>
                </a:extLst>
              </p:cNvPr>
              <p:cNvSpPr>
                <a:spLocks/>
              </p:cNvSpPr>
              <p:nvPr/>
            </p:nvSpPr>
            <p:spPr bwMode="auto">
              <a:xfrm>
                <a:off x="3288" y="1765"/>
                <a:ext cx="394" cy="392"/>
              </a:xfrm>
              <a:custGeom>
                <a:avLst/>
                <a:gdLst>
                  <a:gd name="T0" fmla="*/ 152 w 394"/>
                  <a:gd name="T1" fmla="*/ 0 h 392"/>
                  <a:gd name="T2" fmla="*/ 248 w 394"/>
                  <a:gd name="T3" fmla="*/ 0 h 392"/>
                  <a:gd name="T4" fmla="*/ 257 w 394"/>
                  <a:gd name="T5" fmla="*/ 56 h 392"/>
                  <a:gd name="T6" fmla="*/ 296 w 394"/>
                  <a:gd name="T7" fmla="*/ 22 h 392"/>
                  <a:gd name="T8" fmla="*/ 369 w 394"/>
                  <a:gd name="T9" fmla="*/ 96 h 392"/>
                  <a:gd name="T10" fmla="*/ 336 w 394"/>
                  <a:gd name="T11" fmla="*/ 140 h 392"/>
                  <a:gd name="T12" fmla="*/ 394 w 394"/>
                  <a:gd name="T13" fmla="*/ 149 h 392"/>
                  <a:gd name="T14" fmla="*/ 394 w 394"/>
                  <a:gd name="T15" fmla="*/ 245 h 392"/>
                  <a:gd name="T16" fmla="*/ 336 w 394"/>
                  <a:gd name="T17" fmla="*/ 252 h 392"/>
                  <a:gd name="T18" fmla="*/ 376 w 394"/>
                  <a:gd name="T19" fmla="*/ 302 h 392"/>
                  <a:gd name="T20" fmla="*/ 306 w 394"/>
                  <a:gd name="T21" fmla="*/ 372 h 392"/>
                  <a:gd name="T22" fmla="*/ 255 w 394"/>
                  <a:gd name="T23" fmla="*/ 330 h 392"/>
                  <a:gd name="T24" fmla="*/ 246 w 394"/>
                  <a:gd name="T25" fmla="*/ 392 h 392"/>
                  <a:gd name="T26" fmla="*/ 152 w 394"/>
                  <a:gd name="T27" fmla="*/ 392 h 392"/>
                  <a:gd name="T28" fmla="*/ 141 w 394"/>
                  <a:gd name="T29" fmla="*/ 328 h 392"/>
                  <a:gd name="T30" fmla="*/ 92 w 394"/>
                  <a:gd name="T31" fmla="*/ 366 h 392"/>
                  <a:gd name="T32" fmla="*/ 24 w 394"/>
                  <a:gd name="T33" fmla="*/ 298 h 392"/>
                  <a:gd name="T34" fmla="*/ 64 w 394"/>
                  <a:gd name="T35" fmla="*/ 248 h 392"/>
                  <a:gd name="T36" fmla="*/ 0 w 394"/>
                  <a:gd name="T37" fmla="*/ 237 h 392"/>
                  <a:gd name="T38" fmla="*/ 0 w 394"/>
                  <a:gd name="T39" fmla="*/ 144 h 392"/>
                  <a:gd name="T40" fmla="*/ 62 w 394"/>
                  <a:gd name="T41" fmla="*/ 134 h 392"/>
                  <a:gd name="T42" fmla="*/ 24 w 394"/>
                  <a:gd name="T43" fmla="*/ 86 h 392"/>
                  <a:gd name="T44" fmla="*/ 92 w 394"/>
                  <a:gd name="T45" fmla="*/ 21 h 392"/>
                  <a:gd name="T46" fmla="*/ 142 w 394"/>
                  <a:gd name="T47" fmla="*/ 58 h 392"/>
                  <a:gd name="T48" fmla="*/ 152 w 394"/>
                  <a:gd name="T49"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 h="392">
                    <a:moveTo>
                      <a:pt x="152" y="0"/>
                    </a:moveTo>
                    <a:lnTo>
                      <a:pt x="248" y="0"/>
                    </a:lnTo>
                    <a:lnTo>
                      <a:pt x="257" y="56"/>
                    </a:lnTo>
                    <a:lnTo>
                      <a:pt x="296" y="22"/>
                    </a:lnTo>
                    <a:lnTo>
                      <a:pt x="369" y="96"/>
                    </a:lnTo>
                    <a:lnTo>
                      <a:pt x="336" y="140"/>
                    </a:lnTo>
                    <a:lnTo>
                      <a:pt x="394" y="149"/>
                    </a:lnTo>
                    <a:lnTo>
                      <a:pt x="394" y="245"/>
                    </a:lnTo>
                    <a:lnTo>
                      <a:pt x="336" y="252"/>
                    </a:lnTo>
                    <a:lnTo>
                      <a:pt x="376" y="302"/>
                    </a:lnTo>
                    <a:lnTo>
                      <a:pt x="306" y="372"/>
                    </a:lnTo>
                    <a:lnTo>
                      <a:pt x="255" y="330"/>
                    </a:lnTo>
                    <a:lnTo>
                      <a:pt x="246" y="392"/>
                    </a:lnTo>
                    <a:lnTo>
                      <a:pt x="152" y="392"/>
                    </a:lnTo>
                    <a:lnTo>
                      <a:pt x="141" y="328"/>
                    </a:lnTo>
                    <a:lnTo>
                      <a:pt x="92" y="366"/>
                    </a:lnTo>
                    <a:lnTo>
                      <a:pt x="24" y="298"/>
                    </a:lnTo>
                    <a:lnTo>
                      <a:pt x="64" y="248"/>
                    </a:lnTo>
                    <a:lnTo>
                      <a:pt x="0" y="237"/>
                    </a:lnTo>
                    <a:lnTo>
                      <a:pt x="0" y="144"/>
                    </a:lnTo>
                    <a:lnTo>
                      <a:pt x="62" y="134"/>
                    </a:lnTo>
                    <a:lnTo>
                      <a:pt x="24" y="86"/>
                    </a:lnTo>
                    <a:lnTo>
                      <a:pt x="92" y="21"/>
                    </a:lnTo>
                    <a:lnTo>
                      <a:pt x="142" y="58"/>
                    </a:lnTo>
                    <a:lnTo>
                      <a:pt x="152" y="0"/>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474746"/>
                  </a:solidFill>
                  <a:latin typeface="Arial"/>
                </a:endParaRPr>
              </a:p>
            </p:txBody>
          </p:sp>
        </p:grpSp>
      </p:grpSp>
      <p:pic>
        <p:nvPicPr>
          <p:cNvPr id="148" name="Picture 14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1191" y="3854667"/>
            <a:ext cx="413926" cy="178572"/>
          </a:xfrm>
          <a:prstGeom prst="rect">
            <a:avLst/>
          </a:prstGeom>
        </p:spPr>
      </p:pic>
      <p:pic>
        <p:nvPicPr>
          <p:cNvPr id="149" name="Picture 14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0208" y="3854667"/>
            <a:ext cx="413926" cy="178572"/>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9225" y="3854667"/>
            <a:ext cx="413926" cy="178572"/>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58243" y="3854667"/>
            <a:ext cx="413926" cy="178572"/>
          </a:xfrm>
          <a:prstGeom prst="rect">
            <a:avLst/>
          </a:prstGeom>
        </p:spPr>
      </p:pic>
    </p:spTree>
    <p:extLst>
      <p:ext uri="{BB962C8B-B14F-4D97-AF65-F5344CB8AC3E}">
        <p14:creationId xmlns:p14="http://schemas.microsoft.com/office/powerpoint/2010/main" val="128104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par>
                                <p:cTn id="57" presetID="10" presetClass="entr" presetSubtype="0"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fade">
                                      <p:cBhvr>
                                        <p:cTn id="59" dur="500"/>
                                        <p:tgtEl>
                                          <p:spTgt spid="132"/>
                                        </p:tgtEl>
                                      </p:cBhvr>
                                    </p:animEffect>
                                  </p:childTnLst>
                                </p:cTn>
                              </p:par>
                              <p:par>
                                <p:cTn id="60" presetID="10" presetClass="entr" presetSubtype="0" fill="hold" nodeType="withEffect">
                                  <p:stCondLst>
                                    <p:cond delay="0"/>
                                  </p:stCondLst>
                                  <p:childTnLst>
                                    <p:set>
                                      <p:cBhvr>
                                        <p:cTn id="61" dur="1" fill="hold">
                                          <p:stCondLst>
                                            <p:cond delay="0"/>
                                          </p:stCondLst>
                                        </p:cTn>
                                        <p:tgtEl>
                                          <p:spTgt spid="135"/>
                                        </p:tgtEl>
                                        <p:attrNameLst>
                                          <p:attrName>style.visibility</p:attrName>
                                        </p:attrNameLst>
                                      </p:cBhvr>
                                      <p:to>
                                        <p:strVal val="visible"/>
                                      </p:to>
                                    </p:set>
                                    <p:animEffect transition="in" filter="fade">
                                      <p:cBhvr>
                                        <p:cTn id="62" dur="500"/>
                                        <p:tgtEl>
                                          <p:spTgt spid="135"/>
                                        </p:tgtEl>
                                      </p:cBhvr>
                                    </p:animEffect>
                                  </p:childTnLst>
                                </p:cTn>
                              </p:par>
                              <p:par>
                                <p:cTn id="63" presetID="10" presetClass="entr" presetSubtype="0" fill="hold" nodeType="withEffect">
                                  <p:stCondLst>
                                    <p:cond delay="0"/>
                                  </p:stCondLst>
                                  <p:childTnLst>
                                    <p:set>
                                      <p:cBhvr>
                                        <p:cTn id="64" dur="1" fill="hold">
                                          <p:stCondLst>
                                            <p:cond delay="0"/>
                                          </p:stCondLst>
                                        </p:cTn>
                                        <p:tgtEl>
                                          <p:spTgt spid="148"/>
                                        </p:tgtEl>
                                        <p:attrNameLst>
                                          <p:attrName>style.visibility</p:attrName>
                                        </p:attrNameLst>
                                      </p:cBhvr>
                                      <p:to>
                                        <p:strVal val="visible"/>
                                      </p:to>
                                    </p:set>
                                    <p:animEffect transition="in" filter="fade">
                                      <p:cBhvr>
                                        <p:cTn id="65" dur="500"/>
                                        <p:tgtEl>
                                          <p:spTgt spid="148"/>
                                        </p:tgtEl>
                                      </p:cBhvr>
                                    </p:animEffect>
                                  </p:childTnLst>
                                </p:cTn>
                              </p:par>
                              <p:par>
                                <p:cTn id="66" presetID="10" presetClass="entr" presetSubtype="0" fill="hold" nodeType="with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childTnLst>
                                </p:cTn>
                              </p:par>
                              <p:par>
                                <p:cTn id="69" presetID="10" presetClass="entr" presetSubtype="0" fill="hold" nodeType="withEffect">
                                  <p:stCondLst>
                                    <p:cond delay="0"/>
                                  </p:stCondLst>
                                  <p:childTnLst>
                                    <p:set>
                                      <p:cBhvr>
                                        <p:cTn id="70" dur="1" fill="hold">
                                          <p:stCondLst>
                                            <p:cond delay="0"/>
                                          </p:stCondLst>
                                        </p:cTn>
                                        <p:tgtEl>
                                          <p:spTgt spid="150"/>
                                        </p:tgtEl>
                                        <p:attrNameLst>
                                          <p:attrName>style.visibility</p:attrName>
                                        </p:attrNameLst>
                                      </p:cBhvr>
                                      <p:to>
                                        <p:strVal val="visible"/>
                                      </p:to>
                                    </p:set>
                                    <p:animEffect transition="in" filter="fade">
                                      <p:cBhvr>
                                        <p:cTn id="71" dur="500"/>
                                        <p:tgtEl>
                                          <p:spTgt spid="150"/>
                                        </p:tgtEl>
                                      </p:cBhvr>
                                    </p:animEffect>
                                  </p:childTnLst>
                                </p:cTn>
                              </p:par>
                              <p:par>
                                <p:cTn id="72" presetID="10" presetClass="entr" presetSubtype="0" fill="hold" nodeType="withEffect">
                                  <p:stCondLst>
                                    <p:cond delay="0"/>
                                  </p:stCondLst>
                                  <p:childTnLst>
                                    <p:set>
                                      <p:cBhvr>
                                        <p:cTn id="73" dur="1" fill="hold">
                                          <p:stCondLst>
                                            <p:cond delay="0"/>
                                          </p:stCondLst>
                                        </p:cTn>
                                        <p:tgtEl>
                                          <p:spTgt spid="151"/>
                                        </p:tgtEl>
                                        <p:attrNameLst>
                                          <p:attrName>style.visibility</p:attrName>
                                        </p:attrNameLst>
                                      </p:cBhvr>
                                      <p:to>
                                        <p:strVal val="visible"/>
                                      </p:to>
                                    </p:set>
                                    <p:animEffect transition="in" filter="fade">
                                      <p:cBhvr>
                                        <p:cTn id="7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 a Container?</a:t>
            </a:r>
            <a:endParaRPr lang="en-US" dirty="0"/>
          </a:p>
        </p:txBody>
      </p:sp>
      <p:pic>
        <p:nvPicPr>
          <p:cNvPr id="6" name="Content Placeholder 5"/>
          <p:cNvPicPr>
            <a:picLocks noGrp="1" noChangeAspect="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732" y="1499799"/>
            <a:ext cx="4038600" cy="2497915"/>
          </a:xfrm>
        </p:spPr>
      </p:pic>
      <p:cxnSp>
        <p:nvCxnSpPr>
          <p:cNvPr id="8" name="Straight Arrow Connector 7"/>
          <p:cNvCxnSpPr>
            <a:stCxn id="15" idx="1"/>
          </p:cNvCxnSpPr>
          <p:nvPr/>
        </p:nvCxnSpPr>
        <p:spPr>
          <a:xfrm flipH="1">
            <a:off x="4647428" y="1446529"/>
            <a:ext cx="1249679" cy="971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6" idx="1"/>
          </p:cNvCxnSpPr>
          <p:nvPr/>
        </p:nvCxnSpPr>
        <p:spPr>
          <a:xfrm flipH="1">
            <a:off x="4647428" y="2016896"/>
            <a:ext cx="1249679" cy="5703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7" idx="1"/>
            <a:endCxn id="6" idx="3"/>
          </p:cNvCxnSpPr>
          <p:nvPr/>
        </p:nvCxnSpPr>
        <p:spPr>
          <a:xfrm flipH="1">
            <a:off x="4641332" y="2587263"/>
            <a:ext cx="1255775" cy="1614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97107" y="1277252"/>
            <a:ext cx="2333626" cy="338554"/>
          </a:xfrm>
          <a:prstGeom prst="rect">
            <a:avLst/>
          </a:prstGeom>
          <a:noFill/>
        </p:spPr>
        <p:txBody>
          <a:bodyPr wrap="square" rtlCol="0">
            <a:spAutoFit/>
          </a:bodyPr>
          <a:lstStyle/>
          <a:p>
            <a:r>
              <a:rPr lang="en-US" sz="1600" dirty="0" err="1" smtClean="0">
                <a:solidFill>
                  <a:schemeClr val="accent2"/>
                </a:solidFill>
              </a:rPr>
              <a:t>ubuntu</a:t>
            </a:r>
            <a:r>
              <a:rPr lang="en-US" sz="1600" dirty="0" smtClean="0">
                <a:solidFill>
                  <a:schemeClr val="accent2"/>
                </a:solidFill>
              </a:rPr>
              <a:t>, centos</a:t>
            </a:r>
            <a:endParaRPr lang="en-US" sz="1600" dirty="0">
              <a:solidFill>
                <a:schemeClr val="accent2"/>
              </a:solidFill>
            </a:endParaRPr>
          </a:p>
        </p:txBody>
      </p:sp>
      <p:sp>
        <p:nvSpPr>
          <p:cNvPr id="16" name="TextBox 15"/>
          <p:cNvSpPr txBox="1"/>
          <p:nvPr/>
        </p:nvSpPr>
        <p:spPr>
          <a:xfrm>
            <a:off x="5897107" y="1847619"/>
            <a:ext cx="2418685" cy="338554"/>
          </a:xfrm>
          <a:prstGeom prst="rect">
            <a:avLst/>
          </a:prstGeom>
          <a:noFill/>
        </p:spPr>
        <p:txBody>
          <a:bodyPr wrap="square" rtlCol="0">
            <a:spAutoFit/>
          </a:bodyPr>
          <a:lstStyle/>
          <a:p>
            <a:r>
              <a:rPr lang="en-US" sz="1600" dirty="0" err="1" smtClean="0">
                <a:solidFill>
                  <a:schemeClr val="accent2"/>
                </a:solidFill>
              </a:rPr>
              <a:t>nbconvert</a:t>
            </a:r>
            <a:r>
              <a:rPr lang="en-US" sz="1600" dirty="0" smtClean="0">
                <a:solidFill>
                  <a:schemeClr val="accent2"/>
                </a:solidFill>
              </a:rPr>
              <a:t>, </a:t>
            </a:r>
            <a:r>
              <a:rPr lang="en-US" sz="1600" dirty="0" err="1" smtClean="0">
                <a:solidFill>
                  <a:schemeClr val="accent2"/>
                </a:solidFill>
              </a:rPr>
              <a:t>jupyter</a:t>
            </a:r>
            <a:endParaRPr lang="en-US" sz="1600" dirty="0">
              <a:solidFill>
                <a:schemeClr val="accent2"/>
              </a:solidFill>
            </a:endParaRPr>
          </a:p>
        </p:txBody>
      </p:sp>
      <p:sp>
        <p:nvSpPr>
          <p:cNvPr id="17" name="TextBox 16"/>
          <p:cNvSpPr txBox="1"/>
          <p:nvPr/>
        </p:nvSpPr>
        <p:spPr>
          <a:xfrm>
            <a:off x="5897107" y="2417986"/>
            <a:ext cx="1200912" cy="338554"/>
          </a:xfrm>
          <a:prstGeom prst="rect">
            <a:avLst/>
          </a:prstGeom>
          <a:noFill/>
        </p:spPr>
        <p:txBody>
          <a:bodyPr wrap="square" rtlCol="0">
            <a:spAutoFit/>
          </a:bodyPr>
          <a:lstStyle/>
          <a:p>
            <a:r>
              <a:rPr lang="en-US" sz="1600" dirty="0" smtClean="0">
                <a:solidFill>
                  <a:schemeClr val="accent2"/>
                </a:solidFill>
              </a:rPr>
              <a:t>.</a:t>
            </a:r>
            <a:r>
              <a:rPr lang="en-US" sz="1600" dirty="0" err="1" smtClean="0">
                <a:solidFill>
                  <a:schemeClr val="accent2"/>
                </a:solidFill>
              </a:rPr>
              <a:t>ipynb</a:t>
            </a:r>
            <a:r>
              <a:rPr lang="en-US" sz="1600" dirty="0" smtClean="0">
                <a:solidFill>
                  <a:schemeClr val="accent2"/>
                </a:solidFill>
              </a:rPr>
              <a:t> files</a:t>
            </a:r>
            <a:endParaRPr lang="en-US" sz="1600" dirty="0">
              <a:solidFill>
                <a:schemeClr val="accent2"/>
              </a:solidFill>
            </a:endParaRPr>
          </a:p>
        </p:txBody>
      </p:sp>
      <p:cxnSp>
        <p:nvCxnSpPr>
          <p:cNvPr id="25" name="Straight Arrow Connector 24"/>
          <p:cNvCxnSpPr>
            <a:stCxn id="26" idx="1"/>
          </p:cNvCxnSpPr>
          <p:nvPr/>
        </p:nvCxnSpPr>
        <p:spPr>
          <a:xfrm flipH="1" flipV="1">
            <a:off x="4647428" y="2901696"/>
            <a:ext cx="1249679" cy="255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97107" y="2988353"/>
            <a:ext cx="2595753" cy="338554"/>
          </a:xfrm>
          <a:prstGeom prst="rect">
            <a:avLst/>
          </a:prstGeom>
          <a:noFill/>
        </p:spPr>
        <p:txBody>
          <a:bodyPr wrap="square" rtlCol="0">
            <a:spAutoFit/>
          </a:bodyPr>
          <a:lstStyle/>
          <a:p>
            <a:r>
              <a:rPr lang="en-US" sz="1600" dirty="0" err="1" smtClean="0">
                <a:solidFill>
                  <a:schemeClr val="accent2"/>
                </a:solidFill>
              </a:rPr>
              <a:t>conda</a:t>
            </a:r>
            <a:r>
              <a:rPr lang="en-US" sz="1600" dirty="0" smtClean="0">
                <a:solidFill>
                  <a:schemeClr val="accent2"/>
                </a:solidFill>
              </a:rPr>
              <a:t> environments</a:t>
            </a:r>
            <a:endParaRPr lang="en-US" sz="1600" dirty="0">
              <a:solidFill>
                <a:schemeClr val="accent2"/>
              </a:solidFill>
            </a:endParaRPr>
          </a:p>
        </p:txBody>
      </p:sp>
      <p:cxnSp>
        <p:nvCxnSpPr>
          <p:cNvPr id="32" name="Straight Arrow Connector 31"/>
          <p:cNvCxnSpPr>
            <a:stCxn id="33" idx="1"/>
          </p:cNvCxnSpPr>
          <p:nvPr/>
        </p:nvCxnSpPr>
        <p:spPr>
          <a:xfrm flipH="1" flipV="1">
            <a:off x="4647428" y="3066288"/>
            <a:ext cx="1249679" cy="661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897107" y="3558719"/>
            <a:ext cx="2545843" cy="338554"/>
          </a:xfrm>
          <a:prstGeom prst="rect">
            <a:avLst/>
          </a:prstGeom>
          <a:noFill/>
        </p:spPr>
        <p:txBody>
          <a:bodyPr wrap="square" rtlCol="0">
            <a:spAutoFit/>
          </a:bodyPr>
          <a:lstStyle/>
          <a:p>
            <a:r>
              <a:rPr lang="en-US" sz="1600" dirty="0" smtClean="0">
                <a:solidFill>
                  <a:schemeClr val="accent2"/>
                </a:solidFill>
              </a:rPr>
              <a:t>IPython kernel processes</a:t>
            </a:r>
            <a:endParaRPr lang="en-US" sz="1600" dirty="0">
              <a:solidFill>
                <a:schemeClr val="accent2"/>
              </a:solidFill>
            </a:endParaRPr>
          </a:p>
        </p:txBody>
      </p:sp>
    </p:spTree>
    <p:extLst>
      <p:ext uri="{BB962C8B-B14F-4D97-AF65-F5344CB8AC3E}">
        <p14:creationId xmlns:p14="http://schemas.microsoft.com/office/powerpoint/2010/main" val="5319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Tale of Two </a:t>
            </a:r>
            <a:r>
              <a:rPr lang="en-US" dirty="0" err="1" smtClean="0"/>
              <a:t>Davids</a:t>
            </a:r>
            <a:r>
              <a:rPr lang="en-US" dirty="0" smtClean="0"/>
              <a:t> (and Oleg, and Xiang)</a:t>
            </a:r>
            <a:endParaRPr lang="en-US" dirty="0"/>
          </a:p>
        </p:txBody>
      </p:sp>
      <p:grpSp>
        <p:nvGrpSpPr>
          <p:cNvPr id="15" name="Group 14"/>
          <p:cNvGrpSpPr/>
          <p:nvPr/>
        </p:nvGrpSpPr>
        <p:grpSpPr>
          <a:xfrm>
            <a:off x="276426" y="3124200"/>
            <a:ext cx="681724" cy="1360380"/>
            <a:chOff x="333576" y="3124200"/>
            <a:chExt cx="681724" cy="1360380"/>
          </a:xfrm>
        </p:grpSpPr>
        <p:sp>
          <p:nvSpPr>
            <p:cNvPr id="13" name="Flowchart: Delay 12"/>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 #1</a:t>
              </a:r>
              <a:endParaRPr lang="en-US" dirty="0"/>
            </a:p>
          </p:txBody>
        </p:sp>
        <p:sp>
          <p:nvSpPr>
            <p:cNvPr id="14" name="Oval 13"/>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Cloud Callout 15"/>
          <p:cNvSpPr/>
          <p:nvPr/>
        </p:nvSpPr>
        <p:spPr>
          <a:xfrm>
            <a:off x="349055" y="866775"/>
            <a:ext cx="4070546" cy="2581275"/>
          </a:xfrm>
          <a:prstGeom prst="cloudCallou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4686501" y="3124200"/>
            <a:ext cx="681724" cy="1360380"/>
            <a:chOff x="333576" y="3124200"/>
            <a:chExt cx="681724" cy="1360380"/>
          </a:xfrm>
        </p:grpSpPr>
        <p:sp>
          <p:nvSpPr>
            <p:cNvPr id="18" name="Flowchart: Delay 17"/>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 #2</a:t>
              </a:r>
              <a:endParaRPr lang="en-US" dirty="0"/>
            </a:p>
          </p:txBody>
        </p:sp>
        <p:sp>
          <p:nvSpPr>
            <p:cNvPr id="19" name="Oval 18"/>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Cloud Callout 19"/>
          <p:cNvSpPr/>
          <p:nvPr/>
        </p:nvSpPr>
        <p:spPr>
          <a:xfrm>
            <a:off x="4759130" y="866775"/>
            <a:ext cx="4070546" cy="2581275"/>
          </a:xfrm>
          <a:prstGeom prst="cloudCallou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to be continued…</a:t>
            </a:r>
            <a:endParaRPr lang="en-US" i="1" dirty="0"/>
          </a:p>
        </p:txBody>
      </p:sp>
      <p:grpSp>
        <p:nvGrpSpPr>
          <p:cNvPr id="21" name="Group 20"/>
          <p:cNvGrpSpPr/>
          <p:nvPr/>
        </p:nvGrpSpPr>
        <p:grpSpPr>
          <a:xfrm>
            <a:off x="5440854" y="3876674"/>
            <a:ext cx="304638" cy="607905"/>
            <a:chOff x="333576" y="3124200"/>
            <a:chExt cx="681724" cy="1360380"/>
          </a:xfrm>
        </p:grpSpPr>
        <p:sp>
          <p:nvSpPr>
            <p:cNvPr id="22" name="Flowchart: Delay 21"/>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23" name="Oval 22"/>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5814206" y="3876674"/>
            <a:ext cx="304638" cy="607905"/>
            <a:chOff x="333576" y="3124200"/>
            <a:chExt cx="681724" cy="1360380"/>
          </a:xfrm>
        </p:grpSpPr>
        <p:sp>
          <p:nvSpPr>
            <p:cNvPr id="25" name="Flowchart: Delay 24"/>
            <p:cNvSpPr/>
            <p:nvPr/>
          </p:nvSpPr>
          <p:spPr>
            <a:xfrm rot="16200000">
              <a:off x="229143" y="3698424"/>
              <a:ext cx="890589" cy="681724"/>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endParaRPr lang="en-US" dirty="0"/>
            </a:p>
          </p:txBody>
        </p:sp>
        <p:sp>
          <p:nvSpPr>
            <p:cNvPr id="26" name="Oval 25"/>
            <p:cNvSpPr/>
            <p:nvPr/>
          </p:nvSpPr>
          <p:spPr>
            <a:xfrm>
              <a:off x="406204" y="3124200"/>
              <a:ext cx="536467" cy="53646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752" y="1130286"/>
            <a:ext cx="947641" cy="8648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50" y="1278248"/>
            <a:ext cx="1267597" cy="664221"/>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095" y="2315150"/>
            <a:ext cx="745312"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8256" y="2314985"/>
            <a:ext cx="677994" cy="57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a:off x="2250131" y="1954661"/>
            <a:ext cx="468686" cy="471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112654" y="1816608"/>
            <a:ext cx="618355" cy="7865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702751" y="1972949"/>
            <a:ext cx="86114" cy="285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250131" y="1562721"/>
            <a:ext cx="420621" cy="47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4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David #1’s Goal</a:t>
            </a:r>
            <a:endParaRPr lang="en-US" dirty="0"/>
          </a:p>
        </p:txBody>
      </p:sp>
      <p:cxnSp>
        <p:nvCxnSpPr>
          <p:cNvPr id="5" name="Straight Connector 4"/>
          <p:cNvCxnSpPr/>
          <p:nvPr/>
        </p:nvCxnSpPr>
        <p:spPr>
          <a:xfrm>
            <a:off x="3836850" y="725250"/>
            <a:ext cx="0" cy="3754363"/>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1444767" y="1883445"/>
            <a:ext cx="1343797" cy="6822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t>Jupyter</a:t>
            </a:r>
          </a:p>
          <a:p>
            <a:pPr algn="ctr"/>
            <a:r>
              <a:rPr lang="en-US" sz="1013" dirty="0"/>
              <a:t>Notebook</a:t>
            </a:r>
          </a:p>
          <a:p>
            <a:pPr algn="ctr"/>
            <a:r>
              <a:rPr lang="en-US" sz="1013" dirty="0"/>
              <a:t>Instances</a:t>
            </a:r>
          </a:p>
        </p:txBody>
      </p:sp>
      <p:sp>
        <p:nvSpPr>
          <p:cNvPr id="8" name="Rounded Rectangle 7"/>
          <p:cNvSpPr/>
          <p:nvPr/>
        </p:nvSpPr>
        <p:spPr>
          <a:xfrm>
            <a:off x="6555672" y="1883445"/>
            <a:ext cx="1343797" cy="6822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t>Model Hosting</a:t>
            </a:r>
            <a:br>
              <a:rPr lang="en-US" sz="1013" dirty="0"/>
            </a:br>
            <a:r>
              <a:rPr lang="en-US" sz="1013" dirty="0"/>
              <a:t>Service</a:t>
            </a:r>
          </a:p>
        </p:txBody>
      </p:sp>
      <p:sp>
        <p:nvSpPr>
          <p:cNvPr id="9" name="Rounded Rectangle 8"/>
          <p:cNvSpPr/>
          <p:nvPr/>
        </p:nvSpPr>
        <p:spPr>
          <a:xfrm>
            <a:off x="4680368" y="1883445"/>
            <a:ext cx="1343797" cy="6822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13" dirty="0"/>
              <a:t>Model Training</a:t>
            </a:r>
            <a:br>
              <a:rPr lang="en-US" sz="1013" dirty="0"/>
            </a:br>
            <a:r>
              <a:rPr lang="en-US" sz="1013" dirty="0"/>
              <a:t>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8108" y="731454"/>
            <a:ext cx="777410" cy="777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785" y="818210"/>
            <a:ext cx="760219"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978" y="2826806"/>
            <a:ext cx="402854" cy="42371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978" y="3421296"/>
            <a:ext cx="402854" cy="423719"/>
          </a:xfrm>
          <a:prstGeom prst="rect">
            <a:avLst/>
          </a:prstGeom>
        </p:spPr>
      </p:pic>
      <p:sp>
        <p:nvSpPr>
          <p:cNvPr id="19" name="TextBox 18"/>
          <p:cNvSpPr txBox="1"/>
          <p:nvPr/>
        </p:nvSpPr>
        <p:spPr>
          <a:xfrm>
            <a:off x="4958803" y="2799195"/>
            <a:ext cx="2449710" cy="248209"/>
          </a:xfrm>
          <a:prstGeom prst="rect">
            <a:avLst/>
          </a:prstGeom>
          <a:noFill/>
        </p:spPr>
        <p:txBody>
          <a:bodyPr wrap="none" rtlCol="0">
            <a:spAutoFit/>
          </a:bodyPr>
          <a:lstStyle/>
          <a:p>
            <a:r>
              <a:rPr lang="en-US" sz="1013" b="1" dirty="0">
                <a:solidFill>
                  <a:schemeClr val="bg2"/>
                </a:solidFill>
              </a:rPr>
              <a:t>Amazon </a:t>
            </a:r>
            <a:r>
              <a:rPr lang="en-US" sz="1013" b="1" dirty="0" err="1">
                <a:solidFill>
                  <a:schemeClr val="bg2"/>
                </a:solidFill>
              </a:rPr>
              <a:t>SageMaker</a:t>
            </a:r>
            <a:r>
              <a:rPr lang="en-US" sz="1013" b="1" dirty="0">
                <a:solidFill>
                  <a:schemeClr val="bg2"/>
                </a:solidFill>
              </a:rPr>
              <a:t> SDK Containers</a:t>
            </a:r>
          </a:p>
        </p:txBody>
      </p:sp>
      <p:sp>
        <p:nvSpPr>
          <p:cNvPr id="20" name="TextBox 19"/>
          <p:cNvSpPr txBox="1"/>
          <p:nvPr/>
        </p:nvSpPr>
        <p:spPr>
          <a:xfrm>
            <a:off x="4958804" y="3402709"/>
            <a:ext cx="2792752" cy="248209"/>
          </a:xfrm>
          <a:prstGeom prst="rect">
            <a:avLst/>
          </a:prstGeom>
          <a:noFill/>
        </p:spPr>
        <p:txBody>
          <a:bodyPr wrap="none" rtlCol="0">
            <a:spAutoFit/>
          </a:bodyPr>
          <a:lstStyle/>
          <a:p>
            <a:r>
              <a:rPr lang="en-US" sz="1013" b="1" dirty="0">
                <a:solidFill>
                  <a:schemeClr val="bg2"/>
                </a:solidFill>
              </a:rPr>
              <a:t>Amazon </a:t>
            </a:r>
            <a:r>
              <a:rPr lang="en-US" sz="1013" b="1" dirty="0" err="1">
                <a:solidFill>
                  <a:schemeClr val="bg2"/>
                </a:solidFill>
              </a:rPr>
              <a:t>SageMaker</a:t>
            </a:r>
            <a:r>
              <a:rPr lang="en-US" sz="1013" b="1" dirty="0">
                <a:solidFill>
                  <a:schemeClr val="bg2"/>
                </a:solidFill>
              </a:rPr>
              <a:t> Algorithm Containers</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978" y="3990643"/>
            <a:ext cx="402854" cy="423719"/>
          </a:xfrm>
          <a:prstGeom prst="rect">
            <a:avLst/>
          </a:prstGeom>
        </p:spPr>
      </p:pic>
      <p:sp>
        <p:nvSpPr>
          <p:cNvPr id="22" name="TextBox 21"/>
          <p:cNvSpPr txBox="1"/>
          <p:nvPr/>
        </p:nvSpPr>
        <p:spPr>
          <a:xfrm>
            <a:off x="4958804" y="3972056"/>
            <a:ext cx="1202573" cy="248209"/>
          </a:xfrm>
          <a:prstGeom prst="rect">
            <a:avLst/>
          </a:prstGeom>
          <a:noFill/>
        </p:spPr>
        <p:txBody>
          <a:bodyPr wrap="none" rtlCol="0">
            <a:spAutoFit/>
          </a:bodyPr>
          <a:lstStyle/>
          <a:p>
            <a:r>
              <a:rPr lang="en-US" sz="1013" b="1" dirty="0">
                <a:solidFill>
                  <a:schemeClr val="bg2"/>
                </a:solidFill>
              </a:rPr>
              <a:t>Your Containers</a:t>
            </a:r>
          </a:p>
        </p:txBody>
      </p:sp>
      <p:sp>
        <p:nvSpPr>
          <p:cNvPr id="23" name="TextBox 22"/>
          <p:cNvSpPr txBox="1"/>
          <p:nvPr/>
        </p:nvSpPr>
        <p:spPr>
          <a:xfrm>
            <a:off x="4958803" y="3022984"/>
            <a:ext cx="2789546" cy="253916"/>
          </a:xfrm>
          <a:prstGeom prst="rect">
            <a:avLst/>
          </a:prstGeom>
          <a:noFill/>
        </p:spPr>
        <p:txBody>
          <a:bodyPr wrap="none" rtlCol="0">
            <a:spAutoFit/>
          </a:bodyPr>
          <a:lstStyle/>
          <a:p>
            <a:r>
              <a:rPr lang="en-US" sz="1050" dirty="0" err="1">
                <a:solidFill>
                  <a:schemeClr val="bg2"/>
                </a:solidFill>
              </a:rPr>
              <a:t>TensorFlow</a:t>
            </a:r>
            <a:r>
              <a:rPr lang="en-US" sz="1050" dirty="0">
                <a:solidFill>
                  <a:schemeClr val="bg2"/>
                </a:solidFill>
              </a:rPr>
              <a:t>, </a:t>
            </a:r>
            <a:r>
              <a:rPr lang="en-US" sz="1050" dirty="0" err="1">
                <a:solidFill>
                  <a:schemeClr val="bg2"/>
                </a:solidFill>
              </a:rPr>
              <a:t>MXNet</a:t>
            </a:r>
            <a:r>
              <a:rPr lang="en-US" sz="1050" dirty="0">
                <a:solidFill>
                  <a:schemeClr val="bg2"/>
                </a:solidFill>
              </a:rPr>
              <a:t>, </a:t>
            </a:r>
            <a:r>
              <a:rPr lang="en-US" sz="1050" dirty="0" err="1">
                <a:solidFill>
                  <a:schemeClr val="bg2"/>
                </a:solidFill>
              </a:rPr>
              <a:t>Chainer</a:t>
            </a:r>
            <a:r>
              <a:rPr lang="en-US" sz="1050" dirty="0">
                <a:solidFill>
                  <a:schemeClr val="bg2"/>
                </a:solidFill>
              </a:rPr>
              <a:t>, </a:t>
            </a:r>
            <a:r>
              <a:rPr lang="en-US" sz="1050" dirty="0" err="1">
                <a:solidFill>
                  <a:schemeClr val="bg2"/>
                </a:solidFill>
              </a:rPr>
              <a:t>PyTorch</a:t>
            </a:r>
            <a:r>
              <a:rPr lang="en-US" sz="1050" dirty="0">
                <a:solidFill>
                  <a:schemeClr val="bg2"/>
                </a:solidFill>
              </a:rPr>
              <a:t>, etc.</a:t>
            </a:r>
          </a:p>
        </p:txBody>
      </p:sp>
      <p:sp>
        <p:nvSpPr>
          <p:cNvPr id="24" name="TextBox 23"/>
          <p:cNvSpPr txBox="1"/>
          <p:nvPr/>
        </p:nvSpPr>
        <p:spPr>
          <a:xfrm>
            <a:off x="4958804" y="3606083"/>
            <a:ext cx="3268844" cy="253916"/>
          </a:xfrm>
          <a:prstGeom prst="rect">
            <a:avLst/>
          </a:prstGeom>
          <a:noFill/>
        </p:spPr>
        <p:txBody>
          <a:bodyPr wrap="none" rtlCol="0">
            <a:spAutoFit/>
          </a:bodyPr>
          <a:lstStyle/>
          <a:p>
            <a:r>
              <a:rPr lang="en-US" sz="1050" dirty="0">
                <a:solidFill>
                  <a:schemeClr val="bg2"/>
                </a:solidFill>
              </a:rPr>
              <a:t>Linear Learner, </a:t>
            </a:r>
            <a:r>
              <a:rPr lang="en-US" sz="1050" dirty="0" err="1">
                <a:solidFill>
                  <a:schemeClr val="bg2"/>
                </a:solidFill>
              </a:rPr>
              <a:t>XGBoost</a:t>
            </a:r>
            <a:r>
              <a:rPr lang="en-US" sz="1050" dirty="0">
                <a:solidFill>
                  <a:schemeClr val="bg2"/>
                </a:solidFill>
              </a:rPr>
              <a:t>, K-Means, PCA, LDA, etc.</a:t>
            </a:r>
          </a:p>
        </p:txBody>
      </p:sp>
      <p:sp>
        <p:nvSpPr>
          <p:cNvPr id="25" name="TextBox 24"/>
          <p:cNvSpPr txBox="1"/>
          <p:nvPr/>
        </p:nvSpPr>
        <p:spPr>
          <a:xfrm>
            <a:off x="4958804" y="4174400"/>
            <a:ext cx="3036409" cy="253916"/>
          </a:xfrm>
          <a:prstGeom prst="rect">
            <a:avLst/>
          </a:prstGeom>
          <a:noFill/>
        </p:spPr>
        <p:txBody>
          <a:bodyPr wrap="none" rtlCol="0">
            <a:spAutoFit/>
          </a:bodyPr>
          <a:lstStyle/>
          <a:p>
            <a:r>
              <a:rPr lang="en-US" sz="1050" dirty="0">
                <a:solidFill>
                  <a:schemeClr val="bg2"/>
                </a:solidFill>
              </a:rPr>
              <a:t>Straight Python, </a:t>
            </a:r>
            <a:r>
              <a:rPr lang="en-US" sz="1050" dirty="0" err="1">
                <a:solidFill>
                  <a:schemeClr val="bg2"/>
                </a:solidFill>
              </a:rPr>
              <a:t>scikit</a:t>
            </a:r>
            <a:r>
              <a:rPr lang="en-US" sz="1050" dirty="0">
                <a:solidFill>
                  <a:schemeClr val="bg2"/>
                </a:solidFill>
              </a:rPr>
              <a:t>-learn, </a:t>
            </a:r>
            <a:r>
              <a:rPr lang="en-US" sz="1050" dirty="0" err="1">
                <a:solidFill>
                  <a:schemeClr val="bg2"/>
                </a:solidFill>
              </a:rPr>
              <a:t>OpenCV</a:t>
            </a:r>
            <a:r>
              <a:rPr lang="en-US" sz="1050" dirty="0">
                <a:solidFill>
                  <a:schemeClr val="bg2"/>
                </a:solidFill>
              </a:rPr>
              <a:t>, C++, etc.</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543" y="810404"/>
            <a:ext cx="745312"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Heart 28"/>
          <p:cNvSpPr/>
          <p:nvPr/>
        </p:nvSpPr>
        <p:spPr>
          <a:xfrm>
            <a:off x="1980058" y="1084399"/>
            <a:ext cx="274381" cy="227843"/>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Heart 29"/>
          <p:cNvSpPr/>
          <p:nvPr/>
        </p:nvSpPr>
        <p:spPr>
          <a:xfrm>
            <a:off x="6162525" y="1058022"/>
            <a:ext cx="274381" cy="227843"/>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87" y="2888492"/>
            <a:ext cx="391780" cy="546861"/>
          </a:xfrm>
          <a:prstGeom prst="rect">
            <a:avLst/>
          </a:prstGeom>
        </p:spPr>
      </p:pic>
      <p:sp>
        <p:nvSpPr>
          <p:cNvPr id="33" name="TextBox 32"/>
          <p:cNvSpPr txBox="1"/>
          <p:nvPr/>
        </p:nvSpPr>
        <p:spPr>
          <a:xfrm>
            <a:off x="1342367" y="2913714"/>
            <a:ext cx="1048685" cy="248209"/>
          </a:xfrm>
          <a:prstGeom prst="rect">
            <a:avLst/>
          </a:prstGeom>
          <a:noFill/>
        </p:spPr>
        <p:txBody>
          <a:bodyPr wrap="none" rtlCol="0">
            <a:spAutoFit/>
          </a:bodyPr>
          <a:lstStyle/>
          <a:p>
            <a:r>
              <a:rPr lang="en-US" sz="1013" b="1" dirty="0">
                <a:solidFill>
                  <a:schemeClr val="bg2"/>
                </a:solidFill>
              </a:rPr>
              <a:t>Local Storage</a:t>
            </a:r>
          </a:p>
        </p:txBody>
      </p:sp>
      <p:sp>
        <p:nvSpPr>
          <p:cNvPr id="34" name="TextBox 33"/>
          <p:cNvSpPr txBox="1"/>
          <p:nvPr/>
        </p:nvSpPr>
        <p:spPr>
          <a:xfrm>
            <a:off x="1342367" y="3116059"/>
            <a:ext cx="2113079" cy="253916"/>
          </a:xfrm>
          <a:prstGeom prst="rect">
            <a:avLst/>
          </a:prstGeom>
          <a:noFill/>
        </p:spPr>
        <p:txBody>
          <a:bodyPr wrap="none" rtlCol="0">
            <a:spAutoFit/>
          </a:bodyPr>
          <a:lstStyle/>
          <a:p>
            <a:r>
              <a:rPr lang="en-US" sz="1050" dirty="0">
                <a:solidFill>
                  <a:schemeClr val="bg2"/>
                </a:solidFill>
              </a:rPr>
              <a:t>.</a:t>
            </a:r>
            <a:r>
              <a:rPr lang="en-US" sz="1050" dirty="0" err="1">
                <a:solidFill>
                  <a:schemeClr val="bg2"/>
                </a:solidFill>
              </a:rPr>
              <a:t>ipynb</a:t>
            </a:r>
            <a:r>
              <a:rPr lang="en-US" sz="1050" dirty="0">
                <a:solidFill>
                  <a:schemeClr val="bg2"/>
                </a:solidFill>
              </a:rPr>
              <a:t> files, </a:t>
            </a:r>
            <a:r>
              <a:rPr lang="en-US" sz="1050" dirty="0" err="1">
                <a:solidFill>
                  <a:schemeClr val="bg2"/>
                </a:solidFill>
              </a:rPr>
              <a:t>conda</a:t>
            </a:r>
            <a:r>
              <a:rPr lang="en-US" sz="1050" dirty="0">
                <a:solidFill>
                  <a:schemeClr val="bg2"/>
                </a:solidFill>
              </a:rPr>
              <a:t> environments</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100" y="3752199"/>
            <a:ext cx="554955" cy="665945"/>
          </a:xfrm>
          <a:prstGeom prst="rect">
            <a:avLst/>
          </a:prstGeom>
        </p:spPr>
      </p:pic>
      <p:sp>
        <p:nvSpPr>
          <p:cNvPr id="36" name="TextBox 35"/>
          <p:cNvSpPr txBox="1"/>
          <p:nvPr/>
        </p:nvSpPr>
        <p:spPr>
          <a:xfrm>
            <a:off x="1342367" y="3850138"/>
            <a:ext cx="888385" cy="248209"/>
          </a:xfrm>
          <a:prstGeom prst="rect">
            <a:avLst/>
          </a:prstGeom>
          <a:noFill/>
        </p:spPr>
        <p:txBody>
          <a:bodyPr wrap="none" rtlCol="0">
            <a:spAutoFit/>
          </a:bodyPr>
          <a:lstStyle/>
          <a:p>
            <a:r>
              <a:rPr lang="en-US" sz="1013" b="1" dirty="0">
                <a:solidFill>
                  <a:schemeClr val="bg2"/>
                </a:solidFill>
              </a:rPr>
              <a:t>Amazon S3</a:t>
            </a:r>
          </a:p>
        </p:txBody>
      </p:sp>
      <p:sp>
        <p:nvSpPr>
          <p:cNvPr id="37" name="TextBox 36"/>
          <p:cNvSpPr txBox="1"/>
          <p:nvPr/>
        </p:nvSpPr>
        <p:spPr>
          <a:xfrm>
            <a:off x="1342367" y="4052483"/>
            <a:ext cx="1960793" cy="253916"/>
          </a:xfrm>
          <a:prstGeom prst="rect">
            <a:avLst/>
          </a:prstGeom>
          <a:noFill/>
        </p:spPr>
        <p:txBody>
          <a:bodyPr wrap="none" rtlCol="0">
            <a:spAutoFit/>
          </a:bodyPr>
          <a:lstStyle/>
          <a:p>
            <a:r>
              <a:rPr lang="en-US" sz="1050" dirty="0">
                <a:solidFill>
                  <a:schemeClr val="bg2"/>
                </a:solidFill>
              </a:rPr>
              <a:t>Training Data, Model Artifacts</a:t>
            </a:r>
          </a:p>
        </p:txBody>
      </p:sp>
      <p:cxnSp>
        <p:nvCxnSpPr>
          <p:cNvPr id="39" name="Straight Arrow Connector 38"/>
          <p:cNvCxnSpPr/>
          <p:nvPr/>
        </p:nvCxnSpPr>
        <p:spPr>
          <a:xfrm>
            <a:off x="2968792" y="2244123"/>
            <a:ext cx="159719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107147" y="2244123"/>
            <a:ext cx="39069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6010" y="766515"/>
            <a:ext cx="745312" cy="76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8" name="Straight Connector 37"/>
          <p:cNvCxnSpPr/>
          <p:nvPr/>
        </p:nvCxnSpPr>
        <p:spPr>
          <a:xfrm>
            <a:off x="523875" y="3647424"/>
            <a:ext cx="3312975"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61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9" grpId="0"/>
      <p:bldP spid="20" grpId="0"/>
      <p:bldP spid="22" grpId="0"/>
      <p:bldP spid="23" grpId="0"/>
      <p:bldP spid="24" grpId="0"/>
      <p:bldP spid="25" grpId="0"/>
      <p:bldP spid="29" grpId="0" animBg="1"/>
      <p:bldP spid="30" grpId="0" animBg="1"/>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#1: What He Hacked Together</a:t>
            </a:r>
            <a:endParaRPr lang="en-US" dirty="0"/>
          </a:p>
        </p:txBody>
      </p:sp>
      <p:sp>
        <p:nvSpPr>
          <p:cNvPr id="3" name="Content Placeholder 2"/>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b="1" dirty="0" err="1" smtClean="0"/>
              <a:t>KernelSpec</a:t>
            </a:r>
            <a:r>
              <a:rPr lang="en-US" dirty="0" smtClean="0"/>
              <a:t> that launches IPython within a container</a:t>
            </a:r>
          </a:p>
          <a:p>
            <a:pPr marL="342900" indent="-342900">
              <a:buFont typeface="Arial" panose="020B0604020202020204" pitchFamily="34" charset="0"/>
              <a:buChar char="•"/>
            </a:pPr>
            <a:r>
              <a:rPr lang="en-US" b="1" dirty="0" err="1" smtClean="0"/>
              <a:t>Magics</a:t>
            </a:r>
            <a:r>
              <a:rPr lang="en-US" dirty="0" smtClean="0"/>
              <a:t> to use as convenience functions for:</a:t>
            </a:r>
          </a:p>
          <a:p>
            <a:pPr lvl="1"/>
            <a:r>
              <a:rPr lang="en-US" dirty="0" smtClean="0"/>
              <a:t>Auto-packaging</a:t>
            </a:r>
          </a:p>
          <a:p>
            <a:pPr lvl="1"/>
            <a:r>
              <a:rPr lang="en-US" dirty="0"/>
              <a:t>D</a:t>
            </a:r>
            <a:r>
              <a:rPr lang="en-US" dirty="0" smtClean="0"/>
              <a:t>ispatching cells as </a:t>
            </a:r>
            <a:r>
              <a:rPr lang="en-US" dirty="0" err="1" smtClean="0"/>
              <a:t>SageMaker</a:t>
            </a:r>
            <a:r>
              <a:rPr lang="en-US" dirty="0" smtClean="0"/>
              <a:t> training jobs</a:t>
            </a:r>
          </a:p>
          <a:p>
            <a:pPr lvl="1"/>
            <a:r>
              <a:rPr lang="en-US" dirty="0" smtClean="0"/>
              <a:t>Comparing training job results</a:t>
            </a:r>
            <a:endParaRPr lang="en-US" dirty="0"/>
          </a:p>
          <a:p>
            <a:pPr marL="342900" indent="-342900">
              <a:buFont typeface="Arial" panose="020B0604020202020204" pitchFamily="34" charset="0"/>
              <a:buChar char="•"/>
            </a:pPr>
            <a:r>
              <a:rPr lang="en-US" b="1" dirty="0" smtClean="0"/>
              <a:t>Widgets</a:t>
            </a:r>
            <a:r>
              <a:rPr lang="en-US" dirty="0" smtClean="0"/>
              <a:t> to browse jobs.</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723811840"/>
              </p:ext>
            </p:extLst>
          </p:nvPr>
        </p:nvGraphicFramePr>
        <p:xfrm>
          <a:off x="4524375" y="1012825"/>
          <a:ext cx="4038600" cy="347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3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Deep Dive: David’s </a:t>
            </a:r>
            <a:r>
              <a:rPr lang="en-US" dirty="0" err="1" smtClean="0"/>
              <a:t>KernelSpec</a:t>
            </a:r>
            <a:endParaRPr lang="en-US" dirty="0"/>
          </a:p>
        </p:txBody>
      </p:sp>
      <p:sp>
        <p:nvSpPr>
          <p:cNvPr id="5" name="Content Placeholder 4"/>
          <p:cNvSpPr>
            <a:spLocks noGrp="1"/>
          </p:cNvSpPr>
          <p:nvPr>
            <p:ph sz="quarter" idx="11"/>
          </p:nvPr>
        </p:nvSpPr>
        <p:spPr>
          <a:xfrm>
            <a:off x="336613" y="925065"/>
            <a:ext cx="8207742" cy="1726695"/>
          </a:xfrm>
        </p:spPr>
        <p:txBody>
          <a:bodyPr/>
          <a:lstStyle/>
          <a:p>
            <a:r>
              <a:rPr lang="en-US" dirty="0" smtClean="0">
                <a:solidFill>
                  <a:schemeClr val="bg2"/>
                </a:solidFill>
              </a:rPr>
              <a:t>{</a:t>
            </a:r>
          </a:p>
          <a:p>
            <a:r>
              <a:rPr lang="en-US" dirty="0" smtClean="0">
                <a:solidFill>
                  <a:schemeClr val="bg2"/>
                </a:solidFill>
              </a:rPr>
              <a:t>  </a:t>
            </a:r>
            <a:r>
              <a:rPr lang="en-US" dirty="0">
                <a:solidFill>
                  <a:schemeClr val="bg2"/>
                </a:solidFill>
              </a:rPr>
              <a:t>"</a:t>
            </a:r>
            <a:r>
              <a:rPr lang="en-US" dirty="0" err="1">
                <a:solidFill>
                  <a:schemeClr val="bg2"/>
                </a:solidFill>
              </a:rPr>
              <a:t>argv</a:t>
            </a:r>
            <a:r>
              <a:rPr lang="en-US" dirty="0">
                <a:solidFill>
                  <a:schemeClr val="bg2"/>
                </a:solidFill>
              </a:rPr>
              <a:t>": </a:t>
            </a:r>
            <a:r>
              <a:rPr lang="en-US" dirty="0" smtClean="0">
                <a:solidFill>
                  <a:schemeClr val="bg2"/>
                </a:solidFill>
              </a:rPr>
              <a:t>[</a:t>
            </a:r>
          </a:p>
          <a:p>
            <a:r>
              <a:rPr lang="en-US" dirty="0">
                <a:solidFill>
                  <a:schemeClr val="bg2"/>
                </a:solidFill>
              </a:rPr>
              <a:t> </a:t>
            </a:r>
            <a:r>
              <a:rPr lang="en-US" dirty="0" smtClean="0">
                <a:solidFill>
                  <a:schemeClr val="bg2"/>
                </a:solidFill>
              </a:rPr>
              <a:t>   "</a:t>
            </a:r>
            <a:r>
              <a:rPr lang="en-US" dirty="0">
                <a:solidFill>
                  <a:schemeClr val="bg2"/>
                </a:solidFill>
              </a:rPr>
              <a:t>python</a:t>
            </a:r>
            <a:r>
              <a:rPr lang="en-US" dirty="0" smtClean="0">
                <a:solidFill>
                  <a:schemeClr val="bg2"/>
                </a:solidFill>
              </a:rPr>
              <a:t>", "-</a:t>
            </a:r>
            <a:r>
              <a:rPr lang="en-US" dirty="0">
                <a:solidFill>
                  <a:schemeClr val="bg2"/>
                </a:solidFill>
              </a:rPr>
              <a:t>m</a:t>
            </a:r>
            <a:r>
              <a:rPr lang="en-US" dirty="0" smtClean="0">
                <a:solidFill>
                  <a:schemeClr val="bg2"/>
                </a:solidFill>
              </a:rPr>
              <a:t>", “</a:t>
            </a:r>
            <a:r>
              <a:rPr lang="en-US" dirty="0" err="1" smtClean="0">
                <a:solidFill>
                  <a:schemeClr val="bg2"/>
                </a:solidFill>
              </a:rPr>
              <a:t>davids_kernel</a:t>
            </a:r>
            <a:r>
              <a:rPr lang="en-US" dirty="0" smtClean="0">
                <a:solidFill>
                  <a:schemeClr val="bg2"/>
                </a:solidFill>
              </a:rPr>
              <a:t>", "{</a:t>
            </a:r>
            <a:r>
              <a:rPr lang="en-US" dirty="0" err="1">
                <a:solidFill>
                  <a:schemeClr val="bg2"/>
                </a:solidFill>
              </a:rPr>
              <a:t>connection_file</a:t>
            </a:r>
            <a:r>
              <a:rPr lang="en-US" dirty="0" smtClean="0">
                <a:solidFill>
                  <a:schemeClr val="bg2"/>
                </a:solidFill>
              </a:rPr>
              <a:t>}", “</a:t>
            </a:r>
            <a:r>
              <a:rPr lang="en-US" dirty="0" err="1" smtClean="0">
                <a:solidFill>
                  <a:schemeClr val="bg2"/>
                </a:solidFill>
              </a:rPr>
              <a:t>davids_kernel_launcher</a:t>
            </a:r>
            <a:r>
              <a:rPr lang="en-US" dirty="0" smtClean="0">
                <a:solidFill>
                  <a:schemeClr val="bg2"/>
                </a:solidFill>
              </a:rPr>
              <a:t>", "--",</a:t>
            </a:r>
          </a:p>
          <a:p>
            <a:r>
              <a:rPr lang="en-US" dirty="0">
                <a:solidFill>
                  <a:schemeClr val="bg2"/>
                </a:solidFill>
              </a:rPr>
              <a:t> </a:t>
            </a:r>
            <a:r>
              <a:rPr lang="en-US" dirty="0" smtClean="0">
                <a:solidFill>
                  <a:schemeClr val="bg2"/>
                </a:solidFill>
              </a:rPr>
              <a:t>   "{</a:t>
            </a:r>
            <a:r>
              <a:rPr lang="en-US" dirty="0" err="1">
                <a:solidFill>
                  <a:schemeClr val="bg2"/>
                </a:solidFill>
              </a:rPr>
              <a:t>connection_file</a:t>
            </a:r>
            <a:r>
              <a:rPr lang="en-US" dirty="0">
                <a:solidFill>
                  <a:schemeClr val="bg2"/>
                </a:solidFill>
              </a:rPr>
              <a:t>}"  </a:t>
            </a:r>
            <a:endParaRPr lang="en-US" dirty="0" smtClean="0">
              <a:solidFill>
                <a:schemeClr val="bg2"/>
              </a:solidFill>
            </a:endParaRPr>
          </a:p>
          <a:p>
            <a:r>
              <a:rPr lang="en-US" dirty="0">
                <a:solidFill>
                  <a:schemeClr val="bg2"/>
                </a:solidFill>
              </a:rPr>
              <a:t> </a:t>
            </a:r>
            <a:r>
              <a:rPr lang="en-US" dirty="0" smtClean="0">
                <a:solidFill>
                  <a:schemeClr val="bg2"/>
                </a:solidFill>
              </a:rPr>
              <a:t> ],  </a:t>
            </a:r>
          </a:p>
          <a:p>
            <a:r>
              <a:rPr lang="en-US" dirty="0">
                <a:solidFill>
                  <a:schemeClr val="bg2"/>
                </a:solidFill>
              </a:rPr>
              <a:t> </a:t>
            </a:r>
            <a:r>
              <a:rPr lang="en-US" dirty="0" smtClean="0">
                <a:solidFill>
                  <a:schemeClr val="bg2"/>
                </a:solidFill>
              </a:rPr>
              <a:t> "</a:t>
            </a:r>
            <a:r>
              <a:rPr lang="en-US" dirty="0" err="1">
                <a:solidFill>
                  <a:schemeClr val="bg2"/>
                </a:solidFill>
              </a:rPr>
              <a:t>display_name</a:t>
            </a:r>
            <a:r>
              <a:rPr lang="en-US" dirty="0">
                <a:solidFill>
                  <a:schemeClr val="bg2"/>
                </a:solidFill>
              </a:rPr>
              <a:t>": "</a:t>
            </a:r>
            <a:r>
              <a:rPr lang="en-US" dirty="0" err="1">
                <a:solidFill>
                  <a:schemeClr val="bg2"/>
                </a:solidFill>
              </a:rPr>
              <a:t>SageMaker</a:t>
            </a:r>
            <a:r>
              <a:rPr lang="en-US" dirty="0">
                <a:solidFill>
                  <a:schemeClr val="bg2"/>
                </a:solidFill>
              </a:rPr>
              <a:t> Python Kernel</a:t>
            </a:r>
            <a:r>
              <a:rPr lang="en-US" dirty="0" smtClean="0">
                <a:solidFill>
                  <a:schemeClr val="bg2"/>
                </a:solidFill>
              </a:rPr>
              <a:t>",</a:t>
            </a:r>
          </a:p>
          <a:p>
            <a:r>
              <a:rPr lang="en-US" dirty="0">
                <a:solidFill>
                  <a:schemeClr val="bg2"/>
                </a:solidFill>
              </a:rPr>
              <a:t> </a:t>
            </a:r>
            <a:r>
              <a:rPr lang="en-US" dirty="0" smtClean="0">
                <a:solidFill>
                  <a:schemeClr val="bg2"/>
                </a:solidFill>
              </a:rPr>
              <a:t> "</a:t>
            </a:r>
            <a:r>
              <a:rPr lang="en-US" dirty="0">
                <a:solidFill>
                  <a:schemeClr val="bg2"/>
                </a:solidFill>
              </a:rPr>
              <a:t>language": "Python </a:t>
            </a:r>
            <a:r>
              <a:rPr lang="en-US" dirty="0" smtClean="0">
                <a:solidFill>
                  <a:schemeClr val="bg2"/>
                </a:solidFill>
              </a:rPr>
              <a:t>3“</a:t>
            </a:r>
          </a:p>
          <a:p>
            <a:r>
              <a:rPr lang="en-US" dirty="0" smtClean="0">
                <a:solidFill>
                  <a:schemeClr val="bg2"/>
                </a:solidFill>
              </a:rPr>
              <a:t>}</a:t>
            </a:r>
            <a:endParaRPr lang="en-US" dirty="0">
              <a:solidFill>
                <a:schemeClr val="bg2"/>
              </a:solidFill>
            </a:endParaRPr>
          </a:p>
        </p:txBody>
      </p:sp>
      <p:sp>
        <p:nvSpPr>
          <p:cNvPr id="6" name="Content Placeholder 4"/>
          <p:cNvSpPr txBox="1">
            <a:spLocks/>
          </p:cNvSpPr>
          <p:nvPr/>
        </p:nvSpPr>
        <p:spPr>
          <a:xfrm>
            <a:off x="334351" y="2737105"/>
            <a:ext cx="8207742" cy="1853184"/>
          </a:xfrm>
          <a:prstGeom prst="rect">
            <a:avLst/>
          </a:prstGeom>
          <a:noFill/>
        </p:spPr>
        <p:txBody>
          <a:bodyPr vert="horz" lIns="91440" tIns="45720" rIns="91440" bIns="45720" rtlCol="0">
            <a:noAutofit/>
          </a:bodyPr>
          <a:lstStyle>
            <a:lvl1pPr marL="0" indent="0" algn="l" defTabSz="457189" rtl="0" eaLnBrk="1" latinLnBrk="0" hangingPunct="1">
              <a:spcBef>
                <a:spcPct val="20000"/>
              </a:spcBef>
              <a:buFontTx/>
              <a:buNone/>
              <a:defRPr lang="en-US" sz="1100" b="0" i="0" kern="1200">
                <a:solidFill>
                  <a:srgbClr val="3366FF"/>
                </a:solidFill>
                <a:effectLst/>
                <a:latin typeface="Lucida Console" panose="020B0609040504020204" pitchFamily="49" charset="0"/>
                <a:ea typeface="Amazon Ember" panose="020B0603020204020204" pitchFamily="34" charset="0"/>
                <a:cs typeface="Amazon Ember" panose="020B0603020204020204" pitchFamily="34" charset="0"/>
              </a:defRPr>
            </a:lvl1pPr>
            <a:lvl2pPr marL="457189" indent="0" algn="l" defTabSz="457189" rtl="0" eaLnBrk="1" latinLnBrk="0" hangingPunct="1">
              <a:spcBef>
                <a:spcPct val="20000"/>
              </a:spcBef>
              <a:buFont typeface="Arial"/>
              <a:buNone/>
              <a:defRPr sz="2000" b="0" i="0" kern="1200">
                <a:solidFill>
                  <a:schemeClr val="bg1"/>
                </a:solidFill>
                <a:latin typeface="Lucida Console" panose="020B0609040504020204" pitchFamily="49" charset="0"/>
                <a:ea typeface="Amazon Ember" panose="020B0603020204020204" pitchFamily="34" charset="0"/>
                <a:cs typeface="Amazon Ember" panose="020B0603020204020204" pitchFamily="34" charset="0"/>
              </a:defRPr>
            </a:lvl2pPr>
            <a:lvl3pPr marL="914378" indent="0" algn="l" defTabSz="457189" rtl="0" eaLnBrk="1" latinLnBrk="0" hangingPunct="1">
              <a:spcBef>
                <a:spcPct val="20000"/>
              </a:spcBef>
              <a:buFont typeface="Arial"/>
              <a:buNone/>
              <a:defRPr sz="1800" b="0" i="0" kern="1200">
                <a:solidFill>
                  <a:schemeClr val="bg1"/>
                </a:solidFill>
                <a:latin typeface="Lucida Console" panose="020B0609040504020204" pitchFamily="49" charset="0"/>
                <a:ea typeface="Amazon Ember" panose="020B0603020204020204" pitchFamily="34" charset="0"/>
                <a:cs typeface="Amazon Ember" panose="020B0603020204020204" pitchFamily="34" charset="0"/>
              </a:defRPr>
            </a:lvl3pPr>
            <a:lvl4pPr marL="1371566" indent="0" algn="l" defTabSz="457189" rtl="0" eaLnBrk="1" latinLnBrk="0" hangingPunct="1">
              <a:spcBef>
                <a:spcPct val="20000"/>
              </a:spcBef>
              <a:buFont typeface="Arial"/>
              <a:buNone/>
              <a:defRPr sz="1600" b="0" i="0" kern="1200">
                <a:solidFill>
                  <a:schemeClr val="bg1"/>
                </a:solidFill>
                <a:latin typeface="Lucida Console" panose="020B0609040504020204" pitchFamily="49" charset="0"/>
                <a:ea typeface="Amazon Ember" panose="020B0603020204020204" pitchFamily="34" charset="0"/>
                <a:cs typeface="Amazon Ember" panose="020B0603020204020204" pitchFamily="34" charset="0"/>
              </a:defRPr>
            </a:lvl4pPr>
            <a:lvl5pPr marL="1828754" indent="0" algn="l" defTabSz="457189" rtl="0" eaLnBrk="1" latinLnBrk="0" hangingPunct="1">
              <a:spcBef>
                <a:spcPct val="20000"/>
              </a:spcBef>
              <a:buFont typeface="Arial"/>
              <a:buNone/>
              <a:defRPr sz="1600" b="0" i="0" kern="1200">
                <a:solidFill>
                  <a:schemeClr val="bg1"/>
                </a:solidFill>
                <a:latin typeface="Lucida Console" panose="020B0609040504020204" pitchFamily="49" charset="0"/>
                <a:ea typeface="Amazon Ember" panose="020B0603020204020204" pitchFamily="34" charset="0"/>
                <a:cs typeface="Amazon Ember" panose="020B0603020204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solidFill>
                  <a:schemeClr val="bg2"/>
                </a:solidFill>
              </a:rPr>
              <a:t>docker</a:t>
            </a:r>
            <a:r>
              <a:rPr lang="en-US" dirty="0" smtClean="0">
                <a:solidFill>
                  <a:schemeClr val="bg2"/>
                </a:solidFill>
              </a:rPr>
              <a:t> run </a:t>
            </a:r>
            <a:r>
              <a:rPr lang="en-US" dirty="0">
                <a:solidFill>
                  <a:schemeClr val="bg2"/>
                </a:solidFill>
              </a:rPr>
              <a:t>{</a:t>
            </a:r>
            <a:r>
              <a:rPr lang="en-US" dirty="0" err="1">
                <a:solidFill>
                  <a:schemeClr val="bg2"/>
                </a:solidFill>
              </a:rPr>
              <a:t>this_image</a:t>
            </a:r>
            <a:r>
              <a:rPr lang="en-US" dirty="0" smtClean="0">
                <a:solidFill>
                  <a:schemeClr val="bg2"/>
                </a:solidFill>
              </a:rPr>
              <a:t>}</a:t>
            </a:r>
          </a:p>
          <a:p>
            <a:r>
              <a:rPr lang="en-US" dirty="0">
                <a:solidFill>
                  <a:schemeClr val="bg2"/>
                </a:solidFill>
              </a:rPr>
              <a:t> </a:t>
            </a:r>
            <a:r>
              <a:rPr lang="en-US" dirty="0" smtClean="0">
                <a:solidFill>
                  <a:schemeClr val="bg2"/>
                </a:solidFill>
              </a:rPr>
              <a:t> -v /</a:t>
            </a:r>
            <a:r>
              <a:rPr lang="en-US" dirty="0" err="1" smtClean="0">
                <a:solidFill>
                  <a:schemeClr val="bg2"/>
                </a:solidFill>
              </a:rPr>
              <a:t>var</a:t>
            </a:r>
            <a:r>
              <a:rPr lang="en-US" dirty="0" smtClean="0">
                <a:solidFill>
                  <a:schemeClr val="bg2"/>
                </a:solidFill>
              </a:rPr>
              <a:t>/run/</a:t>
            </a:r>
            <a:r>
              <a:rPr lang="en-US" dirty="0" err="1" smtClean="0">
                <a:solidFill>
                  <a:schemeClr val="bg2"/>
                </a:solidFill>
              </a:rPr>
              <a:t>docker.sock</a:t>
            </a:r>
            <a:r>
              <a:rPr lang="en-US" dirty="0" smtClean="0">
                <a:solidFill>
                  <a:schemeClr val="bg2"/>
                </a:solidFill>
              </a:rPr>
              <a:t>:/</a:t>
            </a:r>
            <a:r>
              <a:rPr lang="en-US" dirty="0" err="1" smtClean="0">
                <a:solidFill>
                  <a:schemeClr val="bg2"/>
                </a:solidFill>
              </a:rPr>
              <a:t>var</a:t>
            </a:r>
            <a:r>
              <a:rPr lang="en-US" dirty="0" smtClean="0">
                <a:solidFill>
                  <a:schemeClr val="bg2"/>
                </a:solidFill>
              </a:rPr>
              <a:t>/run/</a:t>
            </a:r>
            <a:r>
              <a:rPr lang="en-US" dirty="0" err="1" smtClean="0">
                <a:solidFill>
                  <a:schemeClr val="bg2"/>
                </a:solidFill>
              </a:rPr>
              <a:t>docker.sock</a:t>
            </a:r>
            <a:endParaRPr lang="en-US" dirty="0" smtClean="0">
              <a:solidFill>
                <a:schemeClr val="bg2"/>
              </a:solidFill>
            </a:endParaRPr>
          </a:p>
          <a:p>
            <a:r>
              <a:rPr lang="en-US" dirty="0" smtClean="0">
                <a:solidFill>
                  <a:schemeClr val="bg2"/>
                </a:solidFill>
              </a:rPr>
              <a:t>  -v ~/.</a:t>
            </a:r>
            <a:r>
              <a:rPr lang="en-US" dirty="0" err="1" smtClean="0">
                <a:solidFill>
                  <a:schemeClr val="bg2"/>
                </a:solidFill>
              </a:rPr>
              <a:t>aws:root</a:t>
            </a:r>
            <a:r>
              <a:rPr lang="en-US" dirty="0" smtClean="0">
                <a:solidFill>
                  <a:schemeClr val="bg2"/>
                </a:solidFill>
              </a:rPr>
              <a:t>/.</a:t>
            </a:r>
            <a:r>
              <a:rPr lang="en-US" dirty="0" err="1" smtClean="0">
                <a:solidFill>
                  <a:schemeClr val="bg2"/>
                </a:solidFill>
              </a:rPr>
              <a:t>aws</a:t>
            </a:r>
            <a:endParaRPr lang="en-US" dirty="0" smtClean="0">
              <a:solidFill>
                <a:schemeClr val="bg2"/>
              </a:solidFill>
            </a:endParaRPr>
          </a:p>
          <a:p>
            <a:r>
              <a:rPr lang="en-US" dirty="0">
                <a:solidFill>
                  <a:schemeClr val="bg2"/>
                </a:solidFill>
              </a:rPr>
              <a:t> </a:t>
            </a:r>
            <a:r>
              <a:rPr lang="en-US" dirty="0" smtClean="0">
                <a:solidFill>
                  <a:schemeClr val="bg2"/>
                </a:solidFill>
              </a:rPr>
              <a:t> -v ~/</a:t>
            </a:r>
            <a:r>
              <a:rPr lang="en-US" dirty="0" err="1" smtClean="0">
                <a:solidFill>
                  <a:schemeClr val="bg2"/>
                </a:solidFill>
              </a:rPr>
              <a:t>myworkspace</a:t>
            </a:r>
            <a:r>
              <a:rPr lang="en-US" dirty="0" smtClean="0">
                <a:solidFill>
                  <a:schemeClr val="bg2"/>
                </a:solidFill>
              </a:rPr>
              <a:t>:/</a:t>
            </a:r>
            <a:r>
              <a:rPr lang="en-US" dirty="0" err="1" smtClean="0">
                <a:solidFill>
                  <a:schemeClr val="bg2"/>
                </a:solidFill>
              </a:rPr>
              <a:t>usr</a:t>
            </a:r>
            <a:r>
              <a:rPr lang="en-US" dirty="0" smtClean="0">
                <a:solidFill>
                  <a:schemeClr val="bg2"/>
                </a:solidFill>
              </a:rPr>
              <a:t>/</a:t>
            </a:r>
            <a:r>
              <a:rPr lang="en-US" dirty="0" err="1" smtClean="0">
                <a:solidFill>
                  <a:schemeClr val="bg2"/>
                </a:solidFill>
              </a:rPr>
              <a:t>src</a:t>
            </a:r>
            <a:r>
              <a:rPr lang="en-US" dirty="0" smtClean="0">
                <a:solidFill>
                  <a:schemeClr val="bg2"/>
                </a:solidFill>
              </a:rPr>
              <a:t>/workspace</a:t>
            </a:r>
          </a:p>
          <a:p>
            <a:r>
              <a:rPr lang="en-US" dirty="0" smtClean="0">
                <a:solidFill>
                  <a:schemeClr val="bg2"/>
                </a:solidFill>
              </a:rPr>
              <a:t>  -p 127.0.0.1:{</a:t>
            </a:r>
            <a:r>
              <a:rPr lang="en-US" dirty="0" err="1" smtClean="0">
                <a:solidFill>
                  <a:schemeClr val="bg2"/>
                </a:solidFill>
              </a:rPr>
              <a:t>conn_details</a:t>
            </a:r>
            <a:r>
              <a:rPr lang="en-US" dirty="0" smtClean="0">
                <a:solidFill>
                  <a:schemeClr val="bg2"/>
                </a:solidFill>
              </a:rPr>
              <a:t>}:{</a:t>
            </a:r>
            <a:r>
              <a:rPr lang="en-US" dirty="0" err="1" smtClean="0">
                <a:solidFill>
                  <a:schemeClr val="bg2"/>
                </a:solidFill>
              </a:rPr>
              <a:t>port_mapping</a:t>
            </a:r>
            <a:r>
              <a:rPr lang="en-US" dirty="0" smtClean="0">
                <a:solidFill>
                  <a:schemeClr val="bg2"/>
                </a:solidFill>
              </a:rPr>
              <a:t>} -</a:t>
            </a:r>
            <a:r>
              <a:rPr lang="en-US" dirty="0">
                <a:solidFill>
                  <a:schemeClr val="bg2"/>
                </a:solidFill>
              </a:rPr>
              <a:t>p 127.0.0.1:{</a:t>
            </a:r>
            <a:r>
              <a:rPr lang="en-US" dirty="0" err="1">
                <a:solidFill>
                  <a:schemeClr val="bg2"/>
                </a:solidFill>
              </a:rPr>
              <a:t>conn_details</a:t>
            </a:r>
            <a:r>
              <a:rPr lang="en-US" dirty="0">
                <a:solidFill>
                  <a:schemeClr val="bg2"/>
                </a:solidFill>
              </a:rPr>
              <a:t>}:{</a:t>
            </a:r>
            <a:r>
              <a:rPr lang="en-US" dirty="0" err="1">
                <a:solidFill>
                  <a:schemeClr val="bg2"/>
                </a:solidFill>
              </a:rPr>
              <a:t>port_mapping</a:t>
            </a:r>
            <a:r>
              <a:rPr lang="en-US" dirty="0" smtClean="0">
                <a:solidFill>
                  <a:schemeClr val="bg2"/>
                </a:solidFill>
              </a:rPr>
              <a:t>}/</a:t>
            </a:r>
            <a:r>
              <a:rPr lang="en-US" dirty="0" err="1" smtClean="0">
                <a:solidFill>
                  <a:schemeClr val="bg2"/>
                </a:solidFill>
              </a:rPr>
              <a:t>udp</a:t>
            </a:r>
            <a:endParaRPr lang="en-US" dirty="0" smtClean="0">
              <a:solidFill>
                <a:schemeClr val="bg2"/>
              </a:solidFill>
            </a:endParaRPr>
          </a:p>
          <a:p>
            <a:r>
              <a:rPr lang="en-US" dirty="0" smtClean="0">
                <a:solidFill>
                  <a:schemeClr val="bg2"/>
                </a:solidFill>
              </a:rPr>
              <a:t>  -v {</a:t>
            </a:r>
            <a:r>
              <a:rPr lang="en-US" dirty="0" err="1" smtClean="0">
                <a:solidFill>
                  <a:schemeClr val="bg2"/>
                </a:solidFill>
              </a:rPr>
              <a:t>conn_dir</a:t>
            </a:r>
            <a:r>
              <a:rPr lang="en-US" dirty="0" smtClean="0">
                <a:solidFill>
                  <a:schemeClr val="bg2"/>
                </a:solidFill>
              </a:rPr>
              <a:t>}/{</a:t>
            </a:r>
            <a:r>
              <a:rPr lang="en-US" dirty="0" err="1" smtClean="0">
                <a:solidFill>
                  <a:schemeClr val="bg2"/>
                </a:solidFill>
              </a:rPr>
              <a:t>conn_dir</a:t>
            </a:r>
            <a:r>
              <a:rPr lang="en-US" dirty="0" smtClean="0">
                <a:solidFill>
                  <a:schemeClr val="bg2"/>
                </a:solidFill>
              </a:rPr>
              <a:t>}</a:t>
            </a:r>
          </a:p>
          <a:p>
            <a:r>
              <a:rPr lang="en-US" dirty="0" smtClean="0">
                <a:solidFill>
                  <a:schemeClr val="bg2"/>
                </a:solidFill>
              </a:rPr>
              <a:t>  </a:t>
            </a:r>
            <a:r>
              <a:rPr lang="en-US" b="1" dirty="0" smtClean="0">
                <a:solidFill>
                  <a:schemeClr val="bg2"/>
                </a:solidFill>
              </a:rPr>
              <a:t>--</a:t>
            </a:r>
            <a:r>
              <a:rPr lang="en-US" b="1" dirty="0" err="1" smtClean="0">
                <a:solidFill>
                  <a:schemeClr val="bg2"/>
                </a:solidFill>
              </a:rPr>
              <a:t>entrypoint</a:t>
            </a:r>
            <a:r>
              <a:rPr lang="en-US" b="1" dirty="0" smtClean="0">
                <a:solidFill>
                  <a:schemeClr val="bg2"/>
                </a:solidFill>
              </a:rPr>
              <a:t> </a:t>
            </a:r>
            <a:r>
              <a:rPr lang="en-US" b="1" dirty="0" err="1" smtClean="0">
                <a:solidFill>
                  <a:schemeClr val="bg2"/>
                </a:solidFill>
              </a:rPr>
              <a:t>davids_entrypoint</a:t>
            </a:r>
            <a:r>
              <a:rPr lang="en-US" b="1" dirty="0" smtClean="0">
                <a:solidFill>
                  <a:schemeClr val="bg2"/>
                </a:solidFill>
              </a:rPr>
              <a:t> </a:t>
            </a:r>
            <a:r>
              <a:rPr lang="en-US" b="1" dirty="0">
                <a:solidFill>
                  <a:schemeClr val="bg2"/>
                </a:solidFill>
              </a:rPr>
              <a:t>kernel</a:t>
            </a:r>
            <a:endParaRPr lang="en-US" b="1" dirty="0" smtClean="0">
              <a:solidFill>
                <a:schemeClr val="bg2"/>
              </a:solidFill>
            </a:endParaRPr>
          </a:p>
          <a:p>
            <a:r>
              <a:rPr lang="en-US" dirty="0">
                <a:solidFill>
                  <a:schemeClr val="bg2"/>
                </a:solidFill>
              </a:rPr>
              <a:t> </a:t>
            </a:r>
            <a:r>
              <a:rPr lang="en-US" dirty="0" smtClean="0">
                <a:solidFill>
                  <a:schemeClr val="bg2"/>
                </a:solidFill>
              </a:rPr>
              <a:t> -f {</a:t>
            </a:r>
            <a:r>
              <a:rPr lang="en-US" dirty="0" err="1" smtClean="0">
                <a:solidFill>
                  <a:schemeClr val="bg2"/>
                </a:solidFill>
              </a:rPr>
              <a:t>conn_details_file</a:t>
            </a:r>
            <a:r>
              <a:rPr lang="en-US" dirty="0" smtClean="0">
                <a:solidFill>
                  <a:schemeClr val="bg2"/>
                </a:solidFill>
              </a:rPr>
              <a:t>}</a:t>
            </a:r>
            <a:endParaRPr lang="en-US" dirty="0">
              <a:solidFill>
                <a:schemeClr val="bg2"/>
              </a:solidFill>
            </a:endParaRPr>
          </a:p>
        </p:txBody>
      </p:sp>
      <p:cxnSp>
        <p:nvCxnSpPr>
          <p:cNvPr id="3" name="Straight Connector 2"/>
          <p:cNvCxnSpPr/>
          <p:nvPr/>
        </p:nvCxnSpPr>
        <p:spPr>
          <a:xfrm>
            <a:off x="364831" y="2682241"/>
            <a:ext cx="820774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6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#1:</a:t>
            </a:r>
            <a:r>
              <a:rPr lang="en-US" baseline="0" dirty="0" smtClean="0"/>
              <a:t> Other Tidbits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smtClean="0"/>
              <a:t>Tinkered a bit further:</a:t>
            </a:r>
          </a:p>
          <a:p>
            <a:pPr marL="1085831" lvl="1" indent="-342900">
              <a:buFont typeface="Arial" panose="020B0604020202020204" pitchFamily="34" charset="0"/>
              <a:buChar char="•"/>
            </a:pPr>
            <a:r>
              <a:rPr lang="en-US" b="0" dirty="0" smtClean="0"/>
              <a:t>Used the </a:t>
            </a:r>
            <a:r>
              <a:rPr lang="en-US" b="1" dirty="0" err="1" smtClean="0">
                <a:hlinkClick r:id="rId3"/>
              </a:rPr>
              <a:t>nteract</a:t>
            </a:r>
            <a:r>
              <a:rPr lang="en-US" b="1" dirty="0" smtClean="0">
                <a:hlinkClick r:id="rId3"/>
              </a:rPr>
              <a:t>/</a:t>
            </a:r>
            <a:r>
              <a:rPr lang="en-US" b="1" dirty="0" err="1" smtClean="0">
                <a:hlinkClick r:id="rId3"/>
              </a:rPr>
              <a:t>papermill</a:t>
            </a:r>
            <a:r>
              <a:rPr lang="en-US" b="1" baseline="0" dirty="0" smtClean="0"/>
              <a:t> </a:t>
            </a:r>
            <a:r>
              <a:rPr lang="en-US" b="0" baseline="0" dirty="0" smtClean="0"/>
              <a:t>library to run </a:t>
            </a:r>
            <a:r>
              <a:rPr lang="en-US" b="0" i="1" baseline="0" dirty="0" smtClean="0"/>
              <a:t>an entire notebook </a:t>
            </a:r>
            <a:r>
              <a:rPr lang="en-US" b="0" i="0" baseline="0" dirty="0" smtClean="0"/>
              <a:t>on the training service, not just a single cell</a:t>
            </a:r>
          </a:p>
          <a:p>
            <a:pPr marL="1085831" lvl="1" indent="-342900">
              <a:buFont typeface="Arial" panose="020B0604020202020204" pitchFamily="34" charset="0"/>
              <a:buChar char="•"/>
            </a:pPr>
            <a:r>
              <a:rPr lang="en-US" dirty="0" smtClean="0"/>
              <a:t>Added a ‘local’ feature to skip the upload step</a:t>
            </a:r>
          </a:p>
          <a:p>
            <a:pPr marL="342900" indent="-342900">
              <a:buFont typeface="Arial" panose="020B0604020202020204" pitchFamily="34" charset="0"/>
              <a:buChar char="•"/>
            </a:pPr>
            <a:r>
              <a:rPr lang="en-US" dirty="0" smtClean="0"/>
              <a:t>Demoed his work at an AWS-internal meet-up</a:t>
            </a:r>
          </a:p>
          <a:p>
            <a:pPr marL="1085831" lvl="1" indent="-342900">
              <a:buFont typeface="Arial" panose="020B0604020202020204" pitchFamily="34" charset="0"/>
              <a:buChar char="•"/>
            </a:pPr>
            <a:r>
              <a:rPr lang="en-US" dirty="0" smtClean="0"/>
              <a:t>The local feature later influenced </a:t>
            </a:r>
            <a:r>
              <a:rPr lang="en-US" i="1" dirty="0" err="1" smtClean="0"/>
              <a:t>SageMaker</a:t>
            </a:r>
            <a:r>
              <a:rPr lang="en-US" i="1" dirty="0" smtClean="0"/>
              <a:t> </a:t>
            </a:r>
            <a:r>
              <a:rPr lang="en-US" i="1" dirty="0"/>
              <a:t>Local Mode</a:t>
            </a:r>
            <a:r>
              <a:rPr lang="en-US" dirty="0" smtClean="0"/>
              <a:t>.</a:t>
            </a:r>
          </a:p>
          <a:p>
            <a:pPr marL="1085831" lvl="1" indent="-342900">
              <a:buFont typeface="Arial" panose="020B0604020202020204" pitchFamily="34" charset="0"/>
              <a:buChar char="•"/>
            </a:pPr>
            <a:r>
              <a:rPr lang="en-US" dirty="0" smtClean="0"/>
              <a:t>One of these people in attendance was David #2 from </a:t>
            </a:r>
            <a:r>
              <a:rPr lang="en-US" dirty="0" err="1" smtClean="0"/>
              <a:t>IoT</a:t>
            </a:r>
            <a:r>
              <a:rPr lang="en-US" dirty="0" smtClean="0"/>
              <a:t>…</a:t>
            </a:r>
            <a:endParaRPr lang="en-US" dirty="0"/>
          </a:p>
          <a:p>
            <a:pPr marL="1085831" lvl="1"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2350156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ckTemplate-AWS">
  <a:themeElements>
    <a:clrScheme name="AWS Colors">
      <a:dk1>
        <a:srgbClr val="1D516C"/>
      </a:dk1>
      <a:lt1>
        <a:srgbClr val="FFFFFF"/>
      </a:lt1>
      <a:dk2>
        <a:srgbClr val="1D516C"/>
      </a:dk2>
      <a:lt2>
        <a:srgbClr val="F8F8F8"/>
      </a:lt2>
      <a:accent1>
        <a:srgbClr val="FF9900"/>
      </a:accent1>
      <a:accent2>
        <a:srgbClr val="00A1C9"/>
      </a:accent2>
      <a:accent3>
        <a:srgbClr val="007DBC"/>
      </a:accent3>
      <a:accent4>
        <a:srgbClr val="69AF34"/>
      </a:accent4>
      <a:accent5>
        <a:srgbClr val="EB5F07"/>
      </a:accent5>
      <a:accent6>
        <a:srgbClr val="545B64"/>
      </a:accent6>
      <a:hlink>
        <a:srgbClr val="00E0EA"/>
      </a:hlink>
      <a:folHlink>
        <a:srgbClr val="0069E2"/>
      </a:folHlink>
    </a:clrScheme>
    <a:fontScheme name="Custom 1">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ANDALL_AMZN_TEMPLATE" id="{B29A4878-5A0F-A446-9A6D-141110C0DEE9}" vid="{B0A435A6-7C07-CD48-94F0-C620369440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RANDALL_AMZN_TEMPLATE</Template>
  <TotalTime>10192</TotalTime>
  <Words>6533</Words>
  <Application>Microsoft Office PowerPoint</Application>
  <PresentationFormat>On-screen Show (16:9)</PresentationFormat>
  <Paragraphs>360</Paragraphs>
  <Slides>23</Slides>
  <Notes>22</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Amazon Ember</vt:lpstr>
      <vt:lpstr>Amazon Ember Regular</vt:lpstr>
      <vt:lpstr>Arial</vt:lpstr>
      <vt:lpstr>Calibri</vt:lpstr>
      <vt:lpstr>Consolas</vt:lpstr>
      <vt:lpstr>Lucida Console</vt:lpstr>
      <vt:lpstr>Times New Roman</vt:lpstr>
      <vt:lpstr>DeckTemplate-AWS</vt:lpstr>
      <vt:lpstr>PowerPoint Presentation</vt:lpstr>
      <vt:lpstr>Welcome!</vt:lpstr>
      <vt:lpstr>Some Quick Background</vt:lpstr>
      <vt:lpstr>What Goes in a Container?</vt:lpstr>
      <vt:lpstr>A Tale of Two Davids (and Oleg, and Xiang)</vt:lpstr>
      <vt:lpstr>Understanding David #1’s Goal</vt:lpstr>
      <vt:lpstr>David #1: What He Hacked Together</vt:lpstr>
      <vt:lpstr>Deep Dive: David’s KernelSpec</vt:lpstr>
      <vt:lpstr>David #1: Other Tidbits</vt:lpstr>
      <vt:lpstr>A Tale of Two Davids (and Oleg, and Xiang) – PART II</vt:lpstr>
      <vt:lpstr>Working Backwards: Validating the UX</vt:lpstr>
      <vt:lpstr>Working Backwards: Validating the UX (part 2)</vt:lpstr>
      <vt:lpstr>And now, a Demo…</vt:lpstr>
      <vt:lpstr>High-Level – All of the Moving Parts</vt:lpstr>
      <vt:lpstr>Deep Dive: KernelContainerCreator</vt:lpstr>
      <vt:lpstr>Deep Dive: KernelContainerCreator</vt:lpstr>
      <vt:lpstr>Deep Dive: KernelImageCreator</vt:lpstr>
      <vt:lpstr>Deep Dive: the ENTRYPOINT (iota_run_nb.py)</vt:lpstr>
      <vt:lpstr>Interesting Decisions and Lessons</vt:lpstr>
      <vt:lpstr>Interesting Decisions and Lessons (contd.)</vt:lpstr>
      <vt:lpstr>Wrapping Up</vt:lpstr>
      <vt:lpstr>How do I get started?</vt:lpstr>
      <vt:lpstr>Thank you!</vt:lpstr>
    </vt:vector>
  </TitlesOfParts>
  <Company>Amazon.com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McCormick, Kevin</dc:creator>
  <cp:lastModifiedBy>McCormick, Kevin</cp:lastModifiedBy>
  <cp:revision>124</cp:revision>
  <dcterms:created xsi:type="dcterms:W3CDTF">2018-08-05T20:04:46Z</dcterms:created>
  <dcterms:modified xsi:type="dcterms:W3CDTF">2018-08-23T14:14:50Z</dcterms:modified>
</cp:coreProperties>
</file>